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7" r:id="rId2"/>
    <p:sldId id="258" r:id="rId3"/>
    <p:sldId id="264" r:id="rId4"/>
    <p:sldId id="476" r:id="rId5"/>
    <p:sldId id="477" r:id="rId6"/>
    <p:sldId id="467" r:id="rId7"/>
    <p:sldId id="260" r:id="rId8"/>
    <p:sldId id="263" r:id="rId9"/>
    <p:sldId id="265" r:id="rId10"/>
    <p:sldId id="528" r:id="rId11"/>
    <p:sldId id="266" r:id="rId12"/>
    <p:sldId id="496" r:id="rId13"/>
    <p:sldId id="497" r:id="rId14"/>
    <p:sldId id="270" r:id="rId15"/>
    <p:sldId id="506" r:id="rId16"/>
    <p:sldId id="504" r:id="rId17"/>
    <p:sldId id="505" r:id="rId18"/>
    <p:sldId id="291" r:id="rId19"/>
    <p:sldId id="268" r:id="rId20"/>
    <p:sldId id="272" r:id="rId21"/>
    <p:sldId id="507" r:id="rId22"/>
    <p:sldId id="273" r:id="rId23"/>
    <p:sldId id="274" r:id="rId24"/>
    <p:sldId id="508" r:id="rId25"/>
    <p:sldId id="509" r:id="rId26"/>
    <p:sldId id="275" r:id="rId27"/>
    <p:sldId id="514" r:id="rId28"/>
    <p:sldId id="277" r:id="rId29"/>
    <p:sldId id="278" r:id="rId30"/>
    <p:sldId id="279" r:id="rId31"/>
    <p:sldId id="518" r:id="rId32"/>
    <p:sldId id="519" r:id="rId33"/>
    <p:sldId id="280" r:id="rId34"/>
    <p:sldId id="515" r:id="rId35"/>
    <p:sldId id="398" r:id="rId36"/>
    <p:sldId id="361" r:id="rId37"/>
    <p:sldId id="516" r:id="rId38"/>
    <p:sldId id="385" r:id="rId39"/>
    <p:sldId id="529" r:id="rId40"/>
    <p:sldId id="369" r:id="rId41"/>
    <p:sldId id="367" r:id="rId42"/>
    <p:sldId id="284" r:id="rId43"/>
    <p:sldId id="287" r:id="rId44"/>
    <p:sldId id="289" r:id="rId45"/>
    <p:sldId id="513" r:id="rId46"/>
    <p:sldId id="521" r:id="rId47"/>
    <p:sldId id="522" r:id="rId48"/>
    <p:sldId id="533" r:id="rId49"/>
    <p:sldId id="523" r:id="rId50"/>
    <p:sldId id="531" r:id="rId51"/>
    <p:sldId id="525" r:id="rId52"/>
    <p:sldId id="526" r:id="rId53"/>
    <p:sldId id="527" r:id="rId54"/>
    <p:sldId id="288" r:id="rId55"/>
    <p:sldId id="290" r:id="rId56"/>
    <p:sldId id="370" r:id="rId57"/>
    <p:sldId id="371" r:id="rId58"/>
    <p:sldId id="376" r:id="rId59"/>
    <p:sldId id="283" r:id="rId60"/>
    <p:sldId id="282" r:id="rId61"/>
    <p:sldId id="285" r:id="rId62"/>
    <p:sldId id="530" r:id="rId6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FB0"/>
    <a:srgbClr val="42EEED"/>
    <a:srgbClr val="2EE82D"/>
    <a:srgbClr val="34DBDB"/>
    <a:srgbClr val="21A820"/>
    <a:srgbClr val="F2CD9C"/>
    <a:srgbClr val="F4E1D8"/>
    <a:srgbClr val="FF681E"/>
    <a:srgbClr val="DB9B7F"/>
    <a:srgbClr val="EDD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4B6E3-63A6-FE58-C799-747EA3B30B67}" v="17" dt="2022-04-28T20:29:06.832"/>
    <p1510:client id="{C61AF0BE-E4D3-4B45-AACF-5ED250287E63}" v="2510" dt="2022-04-29T07:05:25.129"/>
    <p1510:client id="{D07B5BE3-0B44-8F0D-8A94-BE175C86BB28}" v="18" dt="2022-04-28T20:32:17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HPC-UGent accelgor benchmark with 6 proteins of variable length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0.27988888890000002</c:v>
                </c:pt>
                <c:pt idx="1">
                  <c:v>0.3764324074</c:v>
                </c:pt>
                <c:pt idx="2">
                  <c:v>0.4052666667</c:v>
                </c:pt>
                <c:pt idx="3">
                  <c:v>0.35071296299999999</c:v>
                </c:pt>
                <c:pt idx="4">
                  <c:v>0.38115833329999999</c:v>
                </c:pt>
                <c:pt idx="5">
                  <c:v>1.4607333330000001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BA-47F4-841C-55146C6E87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 (x5)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0.1248685185</c:v>
                </c:pt>
                <c:pt idx="1">
                  <c:v>0.14982870370000001</c:v>
                </c:pt>
                <c:pt idx="2">
                  <c:v>0.20827962959999999</c:v>
                </c:pt>
                <c:pt idx="3">
                  <c:v>0.37963703700000001</c:v>
                </c:pt>
                <c:pt idx="4">
                  <c:v>0.56102685190000001</c:v>
                </c:pt>
                <c:pt idx="5">
                  <c:v>1.338967593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6BA-47F4-841C-55146C6E87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Relax (x5)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1.2238888890000001E-2</c:v>
                </c:pt>
                <c:pt idx="1">
                  <c:v>2.4289814810000001E-2</c:v>
                </c:pt>
                <c:pt idx="2">
                  <c:v>3.9524074069999998E-2</c:v>
                </c:pt>
                <c:pt idx="3">
                  <c:v>8.6189814810000001E-2</c:v>
                </c:pt>
                <c:pt idx="4">
                  <c:v>8.6586111110000002E-2</c:v>
                </c:pt>
                <c:pt idx="5">
                  <c:v>0.21671111109999999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6BA-47F4-841C-55146C6E87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Sheet1!$E$2:$E$7</c:f>
              <c:numCache>
                <c:formatCode>General</c:formatCode>
                <c:ptCount val="6"/>
                <c:pt idx="0">
                  <c:v>0.41699629630000001</c:v>
                </c:pt>
                <c:pt idx="1">
                  <c:v>0.55055092589999999</c:v>
                </c:pt>
                <c:pt idx="2">
                  <c:v>0.65307037040000004</c:v>
                </c:pt>
                <c:pt idx="3">
                  <c:v>0.81653981480000004</c:v>
                </c:pt>
                <c:pt idx="4">
                  <c:v>1.0287712959999999</c:v>
                </c:pt>
                <c:pt idx="5">
                  <c:v>3.0164120369999998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6BA-47F4-841C-55146C6E87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6253056"/>
        <c:axId val="1926246816"/>
      </c:scatterChart>
      <c:valAx>
        <c:axId val="1926253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Sequence length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246816"/>
        <c:crosses val="autoZero"/>
        <c:crossBetween val="midCat"/>
      </c:valAx>
      <c:valAx>
        <c:axId val="192624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253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HPC-UGent accelgor benchmark with 6 proteins of variable length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0.27988888890000002</c:v>
                </c:pt>
                <c:pt idx="1">
                  <c:v>0.3764324074</c:v>
                </c:pt>
                <c:pt idx="2">
                  <c:v>0.4052666667</c:v>
                </c:pt>
                <c:pt idx="3">
                  <c:v>0.35071296299999999</c:v>
                </c:pt>
                <c:pt idx="4">
                  <c:v>0.38115833329999999</c:v>
                </c:pt>
                <c:pt idx="5">
                  <c:v>1.4607333330000001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37-400F-BD44-F13193859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 (x5)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0.1248685185</c:v>
                </c:pt>
                <c:pt idx="1">
                  <c:v>0.14982870370000001</c:v>
                </c:pt>
                <c:pt idx="2">
                  <c:v>0.20827962959999999</c:v>
                </c:pt>
                <c:pt idx="3">
                  <c:v>0.37963703700000001</c:v>
                </c:pt>
                <c:pt idx="4">
                  <c:v>0.56102685190000001</c:v>
                </c:pt>
                <c:pt idx="5">
                  <c:v>1.338967593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37-400F-BD44-F13193859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Relax (x5)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1.2238888890000001E-2</c:v>
                </c:pt>
                <c:pt idx="1">
                  <c:v>2.4289814810000001E-2</c:v>
                </c:pt>
                <c:pt idx="2">
                  <c:v>3.9524074069999998E-2</c:v>
                </c:pt>
                <c:pt idx="3">
                  <c:v>8.6189814810000001E-2</c:v>
                </c:pt>
                <c:pt idx="4">
                  <c:v>8.6586111110000002E-2</c:v>
                </c:pt>
                <c:pt idx="5">
                  <c:v>0.21671111109999999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337-400F-BD44-F13193859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1000</c:v>
                </c:pt>
                <c:pt idx="4">
                  <c:v>1273</c:v>
                </c:pt>
                <c:pt idx="5">
                  <c:v>2000</c:v>
                </c:pt>
              </c:numCache>
            </c:numRef>
          </c:xVal>
          <c:yVal>
            <c:numRef>
              <c:f>Sheet1!$E$2:$E$7</c:f>
              <c:numCache>
                <c:formatCode>General</c:formatCode>
                <c:ptCount val="6"/>
                <c:pt idx="0">
                  <c:v>0.41699629630000001</c:v>
                </c:pt>
                <c:pt idx="1">
                  <c:v>0.55055092589999999</c:v>
                </c:pt>
                <c:pt idx="2">
                  <c:v>0.65307037040000004</c:v>
                </c:pt>
                <c:pt idx="3">
                  <c:v>0.81653981480000004</c:v>
                </c:pt>
                <c:pt idx="4">
                  <c:v>1.0287712959999999</c:v>
                </c:pt>
                <c:pt idx="5">
                  <c:v>3.0164120369999998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37-400F-BD44-F13193859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6253056"/>
        <c:axId val="1926246816"/>
      </c:scatterChart>
      <c:valAx>
        <c:axId val="1926253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Sequence length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246816"/>
        <c:crosses val="autoZero"/>
        <c:crossBetween val="midCat"/>
      </c:valAx>
      <c:valAx>
        <c:axId val="192624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253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B49AE-3170-4B40-A0A3-A9F307C1ABD9}" type="datetimeFigureOut">
              <a:rPr lang="en-BE" smtClean="0"/>
              <a:t>29/04/2022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410C4-AA26-4841-BD8A-A937DE8B853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786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How to asses to quality of the structural models? </a:t>
            </a:r>
          </a:p>
          <a:p>
            <a:endParaRPr lang="en-BE"/>
          </a:p>
          <a:p>
            <a:r>
              <a:rPr lang="en-BE"/>
              <a:t>predictions: </a:t>
            </a:r>
            <a:r>
              <a:rPr lang="en-GB"/>
              <a:t>predicted local distance difference test (</a:t>
            </a:r>
            <a:r>
              <a:rPr lang="en-GB" b="1" err="1"/>
              <a:t>pLDDT</a:t>
            </a:r>
            <a:r>
              <a:rPr lang="en-GB"/>
              <a:t>) </a:t>
            </a:r>
          </a:p>
          <a:p>
            <a:r>
              <a:rPr lang="en-BE"/>
              <a:t> </a:t>
            </a:r>
          </a:p>
          <a:p>
            <a:pPr marL="317500" indent="-317500"/>
            <a:r>
              <a:rPr lang="en-BE"/>
              <a:t>    - pLDDT provides a per-residue condidence metric</a:t>
            </a:r>
          </a:p>
          <a:p>
            <a:pPr marL="317500" indent="-317500"/>
            <a:r>
              <a:rPr lang="en-BE"/>
              <a:t>    - pLDDT provides an estimate for each residues on how well the local environment around each residue (mainchain + side chain conformations) matches the true (unknown) structure</a:t>
            </a:r>
          </a:p>
          <a:p>
            <a:pPr marL="317500" indent="-317500"/>
            <a:r>
              <a:rPr lang="en-BE"/>
              <a:t>    - relative scale 1 – 100</a:t>
            </a:r>
          </a:p>
          <a:p>
            <a:pPr marL="317500" indent="-317500"/>
            <a:r>
              <a:rPr lang="en-BE"/>
              <a:t>    - linear plot or colored-coded on structure (B-factor column in pdb file) </a:t>
            </a:r>
          </a:p>
          <a:p>
            <a:pPr marL="317500" indent="-317500"/>
            <a:r>
              <a:rPr lang="en-BE"/>
              <a:t>    - low confidence regions are associated with disorder</a:t>
            </a:r>
          </a:p>
          <a:p>
            <a:endParaRPr lang="en-BE"/>
          </a:p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0941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12578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961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907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err="1"/>
              <a:t>Pdb</a:t>
            </a:r>
            <a:r>
              <a:rPr lang="en-GB"/>
              <a:t> file contains coordinates </a:t>
            </a:r>
          </a:p>
          <a:p>
            <a:r>
              <a:rPr lang="en-GB"/>
              <a:t>      for the structural models</a:t>
            </a:r>
          </a:p>
          <a:p>
            <a:endParaRPr lang="en-GB"/>
          </a:p>
          <a:p>
            <a:endParaRPr lang="en-BE"/>
          </a:p>
          <a:p>
            <a:endParaRPr lang="en-BE"/>
          </a:p>
          <a:p>
            <a:r>
              <a:rPr lang="en-BE"/>
              <a:t>Later a small tutorial will follow (color model according to B-factor, pLDDT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884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AF is not aware of the </a:t>
            </a:r>
          </a:p>
          <a:p>
            <a:r>
              <a:rPr lang="en-BE"/>
              <a:t>cellular environement</a:t>
            </a:r>
          </a:p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08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</a:t>
            </a:r>
            <a:r>
              <a:rPr lang="en-GB" err="1"/>
              <a:t>www.deepmind.com</a:t>
            </a:r>
            <a:r>
              <a:rPr lang="en-GB"/>
              <a:t>/publications/enabling-high-accuracy-protein-structure-prediction-at-the-proteome-scale</a:t>
            </a:r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10C4-AA26-4841-BD8A-A937DE8B853B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662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6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574F-0FB7-4C43-9E08-F06D197A0D46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723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On</a:t>
            </a:r>
            <a:r>
              <a:rPr lang="en-US" baseline="0"/>
              <a:t> the left you can see a picture of a protein crystal. A protein crystal consists of a an ordered 3-dimensional array of protein molecules that are </a:t>
            </a:r>
            <a:r>
              <a:rPr lang="en-US" baseline="0" err="1"/>
              <a:t>thightly</a:t>
            </a:r>
            <a:r>
              <a:rPr lang="en-US" baseline="0"/>
              <a:t> packed together. To facilitate the formation of high quality crystalline lattices a highly pure protein preparation is needed. </a:t>
            </a:r>
            <a:endParaRPr lang="en-US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D677C-73E1-E143-8E5D-66BAFB599A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effectLst/>
              </a:rPr>
              <a:t> Executive: RMSD =    0.586 (452 to 452 atoms)</a:t>
            </a:r>
          </a:p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10C4-AA26-4841-BD8A-A937DE8B853B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09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410C4-AA26-4841-BD8A-A937DE8B853B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597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F293301D-FAE5-4CAD-9044-43168EF6F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766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0872" y="6052373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928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644" y="6343466"/>
            <a:ext cx="3617360" cy="221987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</a:t>
            </a:r>
            <a:endParaRPr lang="nl-BE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030852" y="6050735"/>
            <a:ext cx="1474152" cy="216694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B5976D-0298-46E8-8777-D22BBCB4D165}"/>
              </a:ext>
            </a:extLst>
          </p:cNvPr>
          <p:cNvGrpSpPr/>
          <p:nvPr userDrawn="1"/>
        </p:nvGrpSpPr>
        <p:grpSpPr>
          <a:xfrm>
            <a:off x="129217" y="5824627"/>
            <a:ext cx="2898904" cy="921947"/>
            <a:chOff x="129217" y="5824627"/>
            <a:chExt cx="2898904" cy="921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31021F-3276-40F1-9679-4B1EBD3E3A2E}"/>
                </a:ext>
              </a:extLst>
            </p:cNvPr>
            <p:cNvSpPr/>
            <p:nvPr userDrawn="1"/>
          </p:nvSpPr>
          <p:spPr>
            <a:xfrm>
              <a:off x="324678" y="5824627"/>
              <a:ext cx="2703443" cy="86934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4" descr="VIB – COLOSSUS">
              <a:extLst>
                <a:ext uri="{FF2B5EF4-FFF2-40B4-BE49-F238E27FC236}">
                  <a16:creationId xmlns:a16="http://schemas.microsoft.com/office/drawing/2014/main" id="{406C3E61-B8AB-4FCA-BE3A-0A274BCC0D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17" y="5877226"/>
              <a:ext cx="1417966" cy="86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5701D5A-BB32-4090-BEA5-D2286612C2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5" t="87632" r="74677" b="2653"/>
            <a:stretch/>
          </p:blipFill>
          <p:spPr>
            <a:xfrm>
              <a:off x="1479754" y="6025382"/>
              <a:ext cx="875071" cy="666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803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2D5A69C-E2C8-4865-A6FB-DBEB9A5DB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0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DFF57F-9FEB-4679-948E-00932A23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1E3A9-16E1-46A5-B6BF-AFD2877FAE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34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</p:spPr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0" indent="0">
              <a:buClr>
                <a:srgbClr val="FF681E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457200" indent="0">
              <a:buClr>
                <a:srgbClr val="7C7C7C"/>
              </a:buClr>
              <a:buFontTx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9144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3716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1828800" indent="0">
              <a:buClr>
                <a:srgbClr val="7C7C7C"/>
              </a:buClr>
              <a:buFont typeface="Arial" panose="020B0604020202020204" pitchFamily="34" charset="0"/>
              <a:buNone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</p:spPr>
      </p:pic>
      <p:sp>
        <p:nvSpPr>
          <p:cNvPr id="8" name="TextBox 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R:255 G:104 30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</p:spPr>
      </p:pic>
      <p:sp>
        <p:nvSpPr>
          <p:cNvPr id="10" name="TextBox 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R:90 G:42 B:130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R:124 G:124 </a:t>
            </a:r>
            <a:r>
              <a:rPr lang="nl-BE" baseline="0"/>
              <a:t> </a:t>
            </a:r>
            <a:r>
              <a:rPr lang="nl-BE"/>
              <a:t>B:124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xtBox 15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R:27 G:41 </a:t>
            </a:r>
            <a:r>
              <a:rPr lang="nl-BE" baseline="0"/>
              <a:t> </a:t>
            </a:r>
            <a:r>
              <a:rPr lang="nl-BE"/>
              <a:t>B:68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91349"/>
            <a:ext cx="10515600" cy="586080"/>
          </a:xfrm>
        </p:spPr>
        <p:txBody>
          <a:bodyPr wrap="square">
            <a:noAutofit/>
          </a:bodyPr>
          <a:lstStyle>
            <a:lvl1pPr marL="0" indent="0">
              <a:lnSpc>
                <a:spcPts val="3200"/>
              </a:lnSpc>
              <a:buNone/>
              <a:defRPr sz="3200" baseline="0">
                <a:solidFill>
                  <a:srgbClr val="EA6341"/>
                </a:solidFill>
                <a:latin typeface="+mn-lt"/>
              </a:defRPr>
            </a:lvl1pPr>
          </a:lstStyle>
          <a:p>
            <a:pPr lvl="0"/>
            <a:r>
              <a:rPr lang="nl-BE"/>
              <a:t>Subheadline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</p:spPr>
      </p:pic>
      <p:sp>
        <p:nvSpPr>
          <p:cNvPr id="19" name="TextBox 1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R:66 G:183</a:t>
            </a:r>
            <a:r>
              <a:rPr lang="nl-BE" baseline="0"/>
              <a:t> </a:t>
            </a:r>
            <a:r>
              <a:rPr lang="nl-BE"/>
              <a:t>B:186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AE878A5-F5B8-466A-85EF-F7B4AD8E3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1E3A9-16E1-46A5-B6BF-AFD2877FAE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4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4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2074-ED03-4FB0-828A-0244895A4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A6AA5-235B-4DB9-AD00-F72094C28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05AAE-0D44-46AA-A424-40AEA1F8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9874E-2AF0-4C2C-8B90-174A0397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E2024-381E-49E1-9F55-7E8C14EB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90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41787"/>
            <a:ext cx="10515600" cy="4274256"/>
          </a:xfrm>
        </p:spPr>
        <p:txBody>
          <a:bodyPr>
            <a:noAutofit/>
          </a:bodyPr>
          <a:lstStyle>
            <a:lvl1pPr marL="228600" indent="-228600">
              <a:buClr>
                <a:srgbClr val="FF681E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1pPr>
            <a:lvl2pPr marL="685800" indent="-228600">
              <a:buClr>
                <a:srgbClr val="7C7C7C"/>
              </a:buClr>
              <a:buFontTx/>
              <a:buBlip>
                <a:blip r:embed="rId2"/>
              </a:buBlip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2pPr>
            <a:lvl3pPr marL="11430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3pPr>
            <a:lvl4pPr marL="16002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4pPr>
            <a:lvl5pPr marL="2057400" indent="-228600">
              <a:buClr>
                <a:srgbClr val="7C7C7C"/>
              </a:buClr>
              <a:buFont typeface="Arial" panose="020B0604020202020204" pitchFamily="34" charset="0"/>
              <a:buChar char="•"/>
              <a:defRPr>
                <a:solidFill>
                  <a:srgbClr val="1B2944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16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73496-51F1-46B8-AF82-9F35F99CC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85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1E3A9-16E1-46A5-B6BF-AFD2877FAE2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AB82F-0691-46F7-AF54-4ECB0607CE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2" t="88029" b="215"/>
          <a:stretch/>
        </p:blipFill>
        <p:spPr>
          <a:xfrm>
            <a:off x="9630696" y="6051755"/>
            <a:ext cx="2561303" cy="806245"/>
          </a:xfrm>
          <a:prstGeom prst="rect">
            <a:avLst/>
          </a:prstGeom>
        </p:spPr>
      </p:pic>
      <p:pic>
        <p:nvPicPr>
          <p:cNvPr id="7" name="Picture 4" descr="VIB – COLOSSUS">
            <a:extLst>
              <a:ext uri="{FF2B5EF4-FFF2-40B4-BE49-F238E27FC236}">
                <a16:creationId xmlns:a16="http://schemas.microsoft.com/office/drawing/2014/main" id="{68AFBB04-7FE5-4604-B2F0-F2651D39C7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7" y="5877226"/>
            <a:ext cx="1417966" cy="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3DA14-08B7-4DD1-BB88-A4FA1337A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5" t="87632" r="74677" b="2653"/>
          <a:stretch/>
        </p:blipFill>
        <p:spPr>
          <a:xfrm>
            <a:off x="1479754" y="6025382"/>
            <a:ext cx="875071" cy="66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944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24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944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bits.vib.be/courses/alphafold/lessons/alphafold-on-the-hpc/topic/basic-unix-commands/" TargetMode="External"/><Relationship Id="rId2" Type="http://schemas.openxmlformats.org/officeDocument/2006/relationships/hyperlink" Target="https://docs.vscentrum.be/en/latest/access/getting_access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jpeg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5" Type="http://schemas.openxmlformats.org/officeDocument/2006/relationships/image" Target="../media/image44.wmf"/><Relationship Id="rId10" Type="http://schemas.openxmlformats.org/officeDocument/2006/relationships/image" Target="../media/image5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elearning.bits.vib.be/courses/alphafold/lessons/alphafold-on-the-hpc/topic/prepare-directories-and-file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jasperzuallaert/VIBFold/blob/main/alphafold_job_script.sh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learning.bits.vib.be/courses/alphafold/lessons/alphafold-on-the-hpc/topic/setting-up-the-job-script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asperzuallaert/VIBFold/raw/main/alphafold_job_script.s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elearning.bits.vib.be/courses/alphafold/lessons/alphafold-on-the-hpc/topic/troubleshootin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first-experiment-on-the-hpc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analyze-the-prediction-for-usp7-on-alphafolddb/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run-alphafold-multimer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generate-pae-plddt-plots/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bits.vib.be/courses/alphafold/lessons/vib-training-session-alphafold/topic/analyze-the-predicted-sarscov1-vhh72-complex/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7B6ED-CA76-42C0-A430-AF3426DFC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training session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424226-5116-4AE7-BD38-9747FAABF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280" y="3902966"/>
            <a:ext cx="9039181" cy="151117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GB"/>
              <a:t>Jasper Zuallaert</a:t>
            </a:r>
          </a:p>
          <a:p>
            <a:pPr>
              <a:lnSpc>
                <a:spcPct val="150000"/>
              </a:lnSpc>
            </a:pPr>
            <a:r>
              <a:rPr lang="en-GB"/>
              <a:t>Kenneth </a:t>
            </a:r>
            <a:r>
              <a:rPr lang="en-GB" err="1"/>
              <a:t>Verstraete</a:t>
            </a:r>
            <a:endParaRPr lang="en-GB"/>
          </a:p>
          <a:p>
            <a:pPr>
              <a:lnSpc>
                <a:spcPct val="150000"/>
              </a:lnSpc>
            </a:pPr>
            <a:r>
              <a:rPr lang="en-GB"/>
              <a:t>Alexander </a:t>
            </a:r>
            <a:r>
              <a:rPr lang="en-GB" err="1"/>
              <a:t>Botzki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498FA-937A-49B1-A3DF-CF28714F0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F00B1-B55B-44E4-810E-B790779101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pic>
        <p:nvPicPr>
          <p:cNvPr id="9" name="Picture 2" descr="VIB - VIB Center for Inflammation Research">
            <a:extLst>
              <a:ext uri="{FF2B5EF4-FFF2-40B4-BE49-F238E27FC236}">
                <a16:creationId xmlns:a16="http://schemas.microsoft.com/office/drawing/2014/main" id="{F9AEAF30-8B39-49F3-BA2E-81424574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72" y="5971228"/>
            <a:ext cx="1782009" cy="6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oinformatics Core - Home">
            <a:extLst>
              <a:ext uri="{FF2B5EF4-FFF2-40B4-BE49-F238E27FC236}">
                <a16:creationId xmlns:a16="http://schemas.microsoft.com/office/drawing/2014/main" id="{C6F94A38-58F0-40A3-BD40-42A9BAF7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53" y="5689076"/>
            <a:ext cx="1782009" cy="118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5563DA-C487-436E-AD2A-E92C78EA5FB6}"/>
              </a:ext>
            </a:extLst>
          </p:cNvPr>
          <p:cNvSpPr/>
          <p:nvPr/>
        </p:nvSpPr>
        <p:spPr>
          <a:xfrm>
            <a:off x="285750" y="5857875"/>
            <a:ext cx="2076450" cy="86677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 descr="MS2PIP Server - CompOmics">
            <a:extLst>
              <a:ext uri="{FF2B5EF4-FFF2-40B4-BE49-F238E27FC236}">
                <a16:creationId xmlns:a16="http://schemas.microsoft.com/office/drawing/2014/main" id="{123CB207-ABDC-4075-B646-89260453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6" y="5971228"/>
            <a:ext cx="1782009" cy="6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05C5AB8D-D5B1-47A0-A9A1-CA59ADB8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84" y="6001365"/>
            <a:ext cx="2579773" cy="684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E8975-EA4D-4A3E-B944-A191EAD9A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980" y="6112073"/>
            <a:ext cx="729869" cy="630341"/>
          </a:xfrm>
          <a:prstGeom prst="rect">
            <a:avLst/>
          </a:prstGeom>
        </p:spPr>
      </p:pic>
      <p:pic>
        <p:nvPicPr>
          <p:cNvPr id="7172" name="Picture 4" descr="fwo logo">
            <a:extLst>
              <a:ext uri="{FF2B5EF4-FFF2-40B4-BE49-F238E27FC236}">
                <a16:creationId xmlns:a16="http://schemas.microsoft.com/office/drawing/2014/main" id="{353A3D01-6F82-425B-ABA5-DA96ACAC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80" y="5617375"/>
            <a:ext cx="1055914" cy="41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0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1E2C-CB96-4769-B04D-B1BEA8A3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BD379-D167-4EFC-B9E3-BCC27C4CB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B0BB0-1465-4248-859F-6030996C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85" y="1593670"/>
            <a:ext cx="6432815" cy="22203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3424B7-E901-4D54-9A85-94A70E5C635A}"/>
              </a:ext>
            </a:extLst>
          </p:cNvPr>
          <p:cNvSpPr/>
          <p:nvPr/>
        </p:nvSpPr>
        <p:spPr>
          <a:xfrm>
            <a:off x="4626430" y="1593670"/>
            <a:ext cx="3072592" cy="1711712"/>
          </a:xfrm>
          <a:prstGeom prst="rect">
            <a:avLst/>
          </a:prstGeom>
          <a:solidFill>
            <a:srgbClr val="F2CD9C">
              <a:alpha val="30196"/>
            </a:srgb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48129-BCCD-40F5-968F-A41CE38266F9}"/>
              </a:ext>
            </a:extLst>
          </p:cNvPr>
          <p:cNvSpPr txBox="1"/>
          <p:nvPr/>
        </p:nvSpPr>
        <p:spPr>
          <a:xfrm>
            <a:off x="881744" y="4624994"/>
            <a:ext cx="4501242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4"/>
                </a:solidFill>
              </a:rPr>
              <a:t>Trained </a:t>
            </a:r>
            <a:r>
              <a:rPr lang="en-GB" b="1">
                <a:solidFill>
                  <a:schemeClr val="accent4"/>
                </a:solidFill>
              </a:rPr>
              <a:t>on</a:t>
            </a:r>
          </a:p>
          <a:p>
            <a:pPr algn="l"/>
            <a:endParaRPr lang="en-GB" b="1">
              <a:solidFill>
                <a:schemeClr val="accent4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 b="1">
                <a:solidFill>
                  <a:schemeClr val="accent4"/>
                </a:solidFill>
              </a:rPr>
              <a:t>PDB</a:t>
            </a:r>
            <a:r>
              <a:rPr lang="en-GB">
                <a:solidFill>
                  <a:schemeClr val="accent4"/>
                </a:solidFill>
              </a:rPr>
              <a:t> protein fragments (256-384 residues)</a:t>
            </a:r>
          </a:p>
          <a:p>
            <a:pPr marL="285750" indent="-285750" algn="l">
              <a:buFontTx/>
              <a:buChar char="-"/>
            </a:pPr>
            <a:endParaRPr lang="en-GB" b="1">
              <a:solidFill>
                <a:schemeClr val="accent4"/>
              </a:solidFill>
            </a:endParaRPr>
          </a:p>
          <a:p>
            <a:pPr algn="l"/>
            <a:endParaRPr lang="en-GB" b="1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9F42D-9EAC-43C9-80EA-67C85CF0E6D5}"/>
              </a:ext>
            </a:extLst>
          </p:cNvPr>
          <p:cNvSpPr txBox="1"/>
          <p:nvPr/>
        </p:nvSpPr>
        <p:spPr>
          <a:xfrm>
            <a:off x="5524499" y="4248667"/>
            <a:ext cx="6308271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4"/>
                </a:solidFill>
              </a:rPr>
              <a:t>Trained </a:t>
            </a:r>
            <a:r>
              <a:rPr lang="en-GB" b="1">
                <a:solidFill>
                  <a:schemeClr val="accent4"/>
                </a:solidFill>
              </a:rPr>
              <a:t>for</a:t>
            </a:r>
          </a:p>
          <a:p>
            <a:pPr algn="l"/>
            <a:endParaRPr lang="en-GB" b="1">
              <a:solidFill>
                <a:schemeClr val="accent4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4"/>
                </a:solidFill>
              </a:rPr>
              <a:t>Frame-aligned point error (FAPE)</a:t>
            </a:r>
          </a:p>
          <a:p>
            <a:pPr algn="l"/>
            <a:r>
              <a:rPr lang="en-GB">
                <a:solidFill>
                  <a:schemeClr val="accent4"/>
                </a:solidFill>
              </a:rPr>
              <a:t>Minimize distance between predicted structure and ground truth</a:t>
            </a:r>
          </a:p>
          <a:p>
            <a:pPr algn="l"/>
            <a:endParaRPr lang="en-GB" b="1">
              <a:solidFill>
                <a:schemeClr val="accent4"/>
              </a:solidFill>
            </a:endParaRPr>
          </a:p>
          <a:p>
            <a:pPr algn="l"/>
            <a:r>
              <a:rPr lang="en-GB">
                <a:solidFill>
                  <a:schemeClr val="accent4"/>
                </a:solidFill>
              </a:rPr>
              <a:t>+ auxiliary losses (predict confidence by estimating when mistakes are made, physical constraints,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3AB23-93B9-4231-B4A2-070ED6568B39}"/>
              </a:ext>
            </a:extLst>
          </p:cNvPr>
          <p:cNvSpPr txBox="1"/>
          <p:nvPr/>
        </p:nvSpPr>
        <p:spPr>
          <a:xfrm>
            <a:off x="881744" y="4173917"/>
            <a:ext cx="37392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b="1">
                <a:solidFill>
                  <a:schemeClr val="accent2"/>
                </a:solidFill>
              </a:rPr>
              <a:t>5 prediction models</a:t>
            </a:r>
          </a:p>
        </p:txBody>
      </p:sp>
    </p:spTree>
    <p:extLst>
      <p:ext uri="{BB962C8B-B14F-4D97-AF65-F5344CB8AC3E}">
        <p14:creationId xmlns:p14="http://schemas.microsoft.com/office/powerpoint/2010/main" val="215812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6C4ED7-7098-49A8-A2EC-84EAEC907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Access to </a:t>
            </a:r>
            <a:r>
              <a:rPr lang="en-GB" err="1"/>
              <a:t>AlphaFold</a:t>
            </a:r>
            <a:r>
              <a:rPr lang="en-GB"/>
              <a:t> predictions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2ED26E9-27D2-457D-98B1-080D6D4304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7986C0-D2A6-4C58-9D12-4672140731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4A9524-F5E7-4051-B7C9-DCAA1D3C39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pic>
        <p:nvPicPr>
          <p:cNvPr id="1026" name="Picture 2" descr="3D model cartoon laptop - TurboSquid 1276701">
            <a:extLst>
              <a:ext uri="{FF2B5EF4-FFF2-40B4-BE49-F238E27FC236}">
                <a16:creationId xmlns:a16="http://schemas.microsoft.com/office/drawing/2014/main" id="{E5CFF170-9AE0-4D72-B824-4BFCCE460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333" y1="63556" x2="20444" y2="63556"/>
                        <a14:foregroundMark x1="24889" y1="64444" x2="37778" y2="54667"/>
                        <a14:foregroundMark x1="22222" y1="58222" x2="36444" y2="54222"/>
                        <a14:foregroundMark x1="88444" y1="28000" x2="89333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42" y="33866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9B93B189-3200-4396-A08F-A1614E9254A8}"/>
              </a:ext>
            </a:extLst>
          </p:cNvPr>
          <p:cNvSpPr/>
          <p:nvPr/>
        </p:nvSpPr>
        <p:spPr>
          <a:xfrm>
            <a:off x="5774966" y="3022986"/>
            <a:ext cx="3069203" cy="2870421"/>
          </a:xfrm>
          <a:prstGeom prst="mathMultiply">
            <a:avLst>
              <a:gd name="adj1" fmla="val 4323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C85B-8DDB-40F9-AD4B-65FF8E8D1715}"/>
              </a:ext>
            </a:extLst>
          </p:cNvPr>
          <p:cNvSpPr txBox="1"/>
          <p:nvPr/>
        </p:nvSpPr>
        <p:spPr>
          <a:xfrm>
            <a:off x="4023235" y="5068095"/>
            <a:ext cx="293746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bg2">
                    <a:lumMod val="85000"/>
                  </a:schemeClr>
                </a:solidFill>
              </a:rPr>
              <a:t>Memory (RAM)</a:t>
            </a: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bg2">
                    <a:lumMod val="85000"/>
                  </a:schemeClr>
                </a:solidFill>
              </a:rPr>
              <a:t>GPUs</a:t>
            </a: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bg2">
                    <a:lumMod val="85000"/>
                  </a:schemeClr>
                </a:solidFill>
              </a:rPr>
              <a:t>Huge databases (~2.2 TB)</a:t>
            </a:r>
          </a:p>
        </p:txBody>
      </p:sp>
    </p:spTree>
    <p:extLst>
      <p:ext uri="{BB962C8B-B14F-4D97-AF65-F5344CB8AC3E}">
        <p14:creationId xmlns:p14="http://schemas.microsoft.com/office/powerpoint/2010/main" val="111607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86D9-E4A6-4CC8-87B2-4E25ECBA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availability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DACF04-6038-4220-8068-77915D8B6E7B}"/>
              </a:ext>
            </a:extLst>
          </p:cNvPr>
          <p:cNvGrpSpPr/>
          <p:nvPr/>
        </p:nvGrpSpPr>
        <p:grpSpPr>
          <a:xfrm>
            <a:off x="6245694" y="3785632"/>
            <a:ext cx="5223145" cy="2093784"/>
            <a:chOff x="869048" y="1772256"/>
            <a:chExt cx="5223145" cy="209378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6BE6ABC-B890-4B8F-AC5D-CCA472CCAD04}"/>
                </a:ext>
              </a:extLst>
            </p:cNvPr>
            <p:cNvSpPr/>
            <p:nvPr/>
          </p:nvSpPr>
          <p:spPr>
            <a:xfrm>
              <a:off x="869048" y="1772256"/>
              <a:ext cx="5223145" cy="209378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122" name="Picture 2" descr="How to start with GitHub and contribute to the open source | by raviteja  yamsani | Medium">
              <a:extLst>
                <a:ext uri="{FF2B5EF4-FFF2-40B4-BE49-F238E27FC236}">
                  <a16:creationId xmlns:a16="http://schemas.microsoft.com/office/drawing/2014/main" id="{091FFF1C-1C55-4672-B2E0-9309B20AB8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7"/>
            <a:stretch/>
          </p:blipFill>
          <p:spPr bwMode="auto">
            <a:xfrm>
              <a:off x="1225995" y="2048748"/>
              <a:ext cx="2433354" cy="159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0DEEF3-32ED-48FD-B0B2-C66CDD872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700" y="2531112"/>
              <a:ext cx="2552767" cy="6259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3D382-196F-4732-BC16-2FE8776CFC7C}"/>
                </a:ext>
              </a:extLst>
            </p:cNvPr>
            <p:cNvSpPr txBox="1"/>
            <p:nvPr/>
          </p:nvSpPr>
          <p:spPr>
            <a:xfrm>
              <a:off x="1011308" y="1886165"/>
              <a:ext cx="46912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400">
                  <a:solidFill>
                    <a:schemeClr val="accent5"/>
                  </a:solidFill>
                </a:rPr>
                <a:t>3.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EC58F2-E8EC-4F8F-A525-4DC4B4AB5344}"/>
              </a:ext>
            </a:extLst>
          </p:cNvPr>
          <p:cNvGrpSpPr/>
          <p:nvPr/>
        </p:nvGrpSpPr>
        <p:grpSpPr>
          <a:xfrm>
            <a:off x="6245695" y="1535907"/>
            <a:ext cx="5223145" cy="2093784"/>
            <a:chOff x="869047" y="4021981"/>
            <a:chExt cx="5223145" cy="209378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D4C87CA-171B-4058-8637-DC7AA34173C4}"/>
                </a:ext>
              </a:extLst>
            </p:cNvPr>
            <p:cNvSpPr/>
            <p:nvPr/>
          </p:nvSpPr>
          <p:spPr>
            <a:xfrm>
              <a:off x="869047" y="4021981"/>
              <a:ext cx="5223145" cy="209378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27F45-65B9-47AA-9347-07963D185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308" y="4533544"/>
              <a:ext cx="4879200" cy="13848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31DA4-C3C2-4FA1-8B3F-AFFB30BE04EA}"/>
                </a:ext>
              </a:extLst>
            </p:cNvPr>
            <p:cNvSpPr txBox="1"/>
            <p:nvPr/>
          </p:nvSpPr>
          <p:spPr>
            <a:xfrm>
              <a:off x="1013084" y="4071879"/>
              <a:ext cx="46912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400">
                  <a:solidFill>
                    <a:schemeClr val="accent5"/>
                  </a:solidFill>
                </a:rPr>
                <a:t>2.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511BA0-496E-4831-ABFE-DFE25687507A}"/>
              </a:ext>
            </a:extLst>
          </p:cNvPr>
          <p:cNvGrpSpPr/>
          <p:nvPr/>
        </p:nvGrpSpPr>
        <p:grpSpPr>
          <a:xfrm>
            <a:off x="690777" y="1535907"/>
            <a:ext cx="5223145" cy="4343509"/>
            <a:chOff x="6379081" y="1517814"/>
            <a:chExt cx="5223145" cy="434350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A738D3B-D70A-47F1-84F0-35B0509491EE}"/>
                </a:ext>
              </a:extLst>
            </p:cNvPr>
            <p:cNvSpPr/>
            <p:nvPr/>
          </p:nvSpPr>
          <p:spPr>
            <a:xfrm>
              <a:off x="6379081" y="1517814"/>
              <a:ext cx="5223145" cy="4343509"/>
            </a:xfrm>
            <a:prstGeom prst="roundRect">
              <a:avLst>
                <a:gd name="adj" fmla="val 952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E692ACDA-5F2A-4F24-A44B-46B427F4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834" y="1609113"/>
              <a:ext cx="2865380" cy="1911186"/>
            </a:xfrm>
            <a:prstGeom prst="rect">
              <a:avLst/>
            </a:prstGeom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8D0C3DB2-2279-4378-AAB8-A3A2AEC38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061" y="3252509"/>
              <a:ext cx="2268173" cy="2235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8257-CB50-4C83-AFD4-87CECC3FA06D}"/>
                </a:ext>
              </a:extLst>
            </p:cNvPr>
            <p:cNvSpPr txBox="1"/>
            <p:nvPr/>
          </p:nvSpPr>
          <p:spPr>
            <a:xfrm>
              <a:off x="8937520" y="4589484"/>
              <a:ext cx="2021903" cy="58477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3200" b="1" err="1">
                  <a:solidFill>
                    <a:srgbClr val="D71C12"/>
                  </a:solidFill>
                </a:rPr>
                <a:t>Colabfold</a:t>
              </a:r>
              <a:endParaRPr lang="en-GB" sz="3200" b="1">
                <a:solidFill>
                  <a:srgbClr val="D71C1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1BF238-EC2E-41B1-94EE-68BDCEF94C83}"/>
                </a:ext>
              </a:extLst>
            </p:cNvPr>
            <p:cNvSpPr txBox="1"/>
            <p:nvPr/>
          </p:nvSpPr>
          <p:spPr>
            <a:xfrm>
              <a:off x="6556684" y="1563473"/>
              <a:ext cx="46912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2400">
                  <a:solidFill>
                    <a:schemeClr val="accent5"/>
                  </a:solidFill>
                </a:rPr>
                <a:t>1.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B2FBA8-A154-4201-B4C1-FDB04EAE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71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0742-4512-4E02-9C83-3C355B89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: Official Google </a:t>
            </a:r>
            <a:r>
              <a:rPr lang="en-GB" err="1"/>
              <a:t>Colab</a:t>
            </a:r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E1C01-1DA3-4D2A-8E8D-4C6E8727F2E3}"/>
              </a:ext>
            </a:extLst>
          </p:cNvPr>
          <p:cNvGrpSpPr/>
          <p:nvPr/>
        </p:nvGrpSpPr>
        <p:grpSpPr>
          <a:xfrm>
            <a:off x="19051" y="5524500"/>
            <a:ext cx="12087225" cy="1228725"/>
            <a:chOff x="19051" y="5524500"/>
            <a:chExt cx="12087225" cy="12287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AF18C5-D1E5-4378-ACCA-15FE6FDC294A}"/>
                </a:ext>
              </a:extLst>
            </p:cNvPr>
            <p:cNvSpPr/>
            <p:nvPr/>
          </p:nvSpPr>
          <p:spPr>
            <a:xfrm>
              <a:off x="19051" y="5524500"/>
              <a:ext cx="12087225" cy="12287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0F4C60-203E-408B-AD58-68E5A60C992A}"/>
                </a:ext>
              </a:extLst>
            </p:cNvPr>
            <p:cNvSpPr txBox="1"/>
            <p:nvPr/>
          </p:nvSpPr>
          <p:spPr>
            <a:xfrm>
              <a:off x="3200401" y="6453515"/>
              <a:ext cx="88868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E" sz="1100">
                  <a:solidFill>
                    <a:schemeClr val="accent6">
                      <a:lumMod val="65000"/>
                    </a:schemeClr>
                  </a:solidFill>
                </a:rPr>
                <a:t>https://colab.research.google.com/github/deepmind/alphafold/blob/main/notebooks/AlphaFold.ipynb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8BCF14C-5F55-4E1F-ADD4-BD7A2964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91053" cy="463406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6F1E632-8C5F-41B7-8AD7-089397D19EA9}"/>
              </a:ext>
            </a:extLst>
          </p:cNvPr>
          <p:cNvSpPr/>
          <p:nvPr/>
        </p:nvSpPr>
        <p:spPr>
          <a:xfrm>
            <a:off x="4953000" y="1863587"/>
            <a:ext cx="428625" cy="309562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1FD648-A375-4AA4-991E-010BA54DEF40}"/>
              </a:ext>
            </a:extLst>
          </p:cNvPr>
          <p:cNvSpPr/>
          <p:nvPr/>
        </p:nvSpPr>
        <p:spPr>
          <a:xfrm>
            <a:off x="1657350" y="1708806"/>
            <a:ext cx="428625" cy="309562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A063AC-8374-4449-8B6C-AD6BCD56111A}"/>
              </a:ext>
            </a:extLst>
          </p:cNvPr>
          <p:cNvSpPr txBox="1"/>
          <p:nvPr/>
        </p:nvSpPr>
        <p:spPr>
          <a:xfrm>
            <a:off x="3743325" y="3048000"/>
            <a:ext cx="3619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2.</a:t>
            </a:r>
            <a:endParaRPr lang="en-BE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E9AC3-C6F4-44DE-80F1-A4A6689DB987}"/>
              </a:ext>
            </a:extLst>
          </p:cNvPr>
          <p:cNvSpPr txBox="1"/>
          <p:nvPr/>
        </p:nvSpPr>
        <p:spPr>
          <a:xfrm>
            <a:off x="4724400" y="1535594"/>
            <a:ext cx="3619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1.</a:t>
            </a:r>
            <a:endParaRPr lang="en-BE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C775C-1CD0-40D7-9984-E427A9AF48A0}"/>
              </a:ext>
            </a:extLst>
          </p:cNvPr>
          <p:cNvSpPr txBox="1"/>
          <p:nvPr/>
        </p:nvSpPr>
        <p:spPr>
          <a:xfrm>
            <a:off x="1988308" y="1302301"/>
            <a:ext cx="3619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3.</a:t>
            </a:r>
            <a:endParaRPr lang="en-BE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5D9885-280C-4F75-A7E7-B7EA3BEB1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0387"/>
            <a:ext cx="3538537" cy="118399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6C5B2B-A807-4657-A405-40435E57DA49}"/>
              </a:ext>
            </a:extLst>
          </p:cNvPr>
          <p:cNvSpPr/>
          <p:nvPr/>
        </p:nvSpPr>
        <p:spPr>
          <a:xfrm>
            <a:off x="1988308" y="1979801"/>
            <a:ext cx="2214563" cy="386695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87F0E7-7D99-4836-9021-545886205AC1}"/>
              </a:ext>
            </a:extLst>
          </p:cNvPr>
          <p:cNvSpPr txBox="1"/>
          <p:nvPr/>
        </p:nvSpPr>
        <p:spPr>
          <a:xfrm>
            <a:off x="6688534" y="1667693"/>
            <a:ext cx="447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4. Wait.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FED67E-EFFD-40A8-A4A2-84227B70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008" y="2914145"/>
            <a:ext cx="1991469" cy="9096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361E15-6CD5-4F3C-8047-824124E764B1}"/>
              </a:ext>
            </a:extLst>
          </p:cNvPr>
          <p:cNvSpPr txBox="1"/>
          <p:nvPr/>
        </p:nvSpPr>
        <p:spPr>
          <a:xfrm>
            <a:off x="6567709" y="2678668"/>
            <a:ext cx="264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1D91A6-25CC-4B16-AE4D-B61BFF3DD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332" y="1976396"/>
            <a:ext cx="2833688" cy="2053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78CB0-D6E5-4972-9397-04D06FBE6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862" y="4054563"/>
            <a:ext cx="4154648" cy="16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/>
      <p:bldP spid="19" grpId="0"/>
      <p:bldP spid="22" grpId="0"/>
      <p:bldP spid="16" grpId="0" animBg="1"/>
      <p:bldP spid="23" grpId="0" animBg="1"/>
      <p:bldP spid="30" grpId="0" animBg="1"/>
      <p:bldP spid="3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4E32-9AEB-4316-BBC6-E5F868CD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AlphaFoldDB</a:t>
            </a:r>
            <a:r>
              <a:rPr lang="en-GB"/>
              <a:t> </a:t>
            </a:r>
            <a:r>
              <a:rPr lang="en-GB" sz="1400"/>
              <a:t>(alphafold.ebi.ac.uk)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6B07C-8E14-45B3-99C2-13A17444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31" y="1908948"/>
            <a:ext cx="6846028" cy="4711148"/>
          </a:xfrm>
          <a:prstGeom prst="rect">
            <a:avLst/>
          </a:prstGeom>
          <a:ln w="127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25F3D-4F90-4839-A86A-23A22F6A4B32}"/>
              </a:ext>
            </a:extLst>
          </p:cNvPr>
          <p:cNvSpPr txBox="1"/>
          <p:nvPr/>
        </p:nvSpPr>
        <p:spPr>
          <a:xfrm>
            <a:off x="612250" y="2304990"/>
            <a:ext cx="4079019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Predicted monomer structures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Coverage: </a:t>
            </a: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Swiss-</a:t>
            </a:r>
            <a:r>
              <a:rPr lang="en-GB" err="1">
                <a:solidFill>
                  <a:schemeClr val="accent5"/>
                </a:solidFill>
              </a:rPr>
              <a:t>Prot</a:t>
            </a:r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48 complete proteomes (bulk download available)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16 &lt; length &lt; 2700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Currently 992,316 structures in total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! No multimers !</a:t>
            </a:r>
          </a:p>
        </p:txBody>
      </p:sp>
    </p:spTree>
    <p:extLst>
      <p:ext uri="{BB962C8B-B14F-4D97-AF65-F5344CB8AC3E}">
        <p14:creationId xmlns:p14="http://schemas.microsoft.com/office/powerpoint/2010/main" val="278338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3A1D-0017-4397-81AD-8B483E1D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High-Performance Computing (HPC)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6B062A-1A90-451A-B04B-78510B49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77" y="1690688"/>
            <a:ext cx="6285484" cy="411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DEC514-D70F-4FBF-9281-971CCC06C5F3}"/>
              </a:ext>
            </a:extLst>
          </p:cNvPr>
          <p:cNvCxnSpPr>
            <a:cxnSpLocks/>
          </p:cNvCxnSpPr>
          <p:nvPr/>
        </p:nvCxnSpPr>
        <p:spPr>
          <a:xfrm flipH="1" flipV="1">
            <a:off x="2934032" y="2565666"/>
            <a:ext cx="1208598" cy="313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669197-B6DE-4203-B38B-074C81044586}"/>
              </a:ext>
            </a:extLst>
          </p:cNvPr>
          <p:cNvSpPr txBox="1"/>
          <p:nvPr/>
        </p:nvSpPr>
        <p:spPr>
          <a:xfrm>
            <a:off x="445273" y="2160479"/>
            <a:ext cx="255236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Software and databases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installed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FE495-C1BC-43CC-957C-EFE10A6343F3}"/>
              </a:ext>
            </a:extLst>
          </p:cNvPr>
          <p:cNvSpPr txBox="1"/>
          <p:nvPr/>
        </p:nvSpPr>
        <p:spPr>
          <a:xfrm>
            <a:off x="445272" y="3253785"/>
            <a:ext cx="278295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State-of-the-art GPU/CPU/RAM hardware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858E2-694D-40AD-B91D-B9A2C37C9C94}"/>
              </a:ext>
            </a:extLst>
          </p:cNvPr>
          <p:cNvSpPr txBox="1"/>
          <p:nvPr/>
        </p:nvSpPr>
        <p:spPr>
          <a:xfrm>
            <a:off x="445272" y="4347091"/>
            <a:ext cx="27829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Expert support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E4031D-6E30-4A02-8A84-27323D5D0E39}"/>
              </a:ext>
            </a:extLst>
          </p:cNvPr>
          <p:cNvCxnSpPr>
            <a:cxnSpLocks/>
          </p:cNvCxnSpPr>
          <p:nvPr/>
        </p:nvCxnSpPr>
        <p:spPr>
          <a:xfrm flipH="1" flipV="1">
            <a:off x="3056626" y="3598297"/>
            <a:ext cx="1086004" cy="1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4D2FD2-FDFA-4395-915C-81FBAE55EAF3}"/>
              </a:ext>
            </a:extLst>
          </p:cNvPr>
          <p:cNvCxnSpPr>
            <a:cxnSpLocks/>
          </p:cNvCxnSpPr>
          <p:nvPr/>
        </p:nvCxnSpPr>
        <p:spPr>
          <a:xfrm flipH="1">
            <a:off x="2404728" y="4347091"/>
            <a:ext cx="173790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0C705-462E-47D0-93AA-9A0144233648}"/>
              </a:ext>
            </a:extLst>
          </p:cNvPr>
          <p:cNvSpPr txBox="1"/>
          <p:nvPr/>
        </p:nvSpPr>
        <p:spPr>
          <a:xfrm>
            <a:off x="445272" y="5163398"/>
            <a:ext cx="278295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Queuing system for allocating resources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3B8437-3509-4ABF-83F7-CF574B0A7102}"/>
              </a:ext>
            </a:extLst>
          </p:cNvPr>
          <p:cNvCxnSpPr>
            <a:cxnSpLocks/>
          </p:cNvCxnSpPr>
          <p:nvPr/>
        </p:nvCxnSpPr>
        <p:spPr>
          <a:xfrm flipH="1">
            <a:off x="2804075" y="4939910"/>
            <a:ext cx="1338555" cy="470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A2338BC-B937-4FF2-9147-DAD1BE6F8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7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8039-4CF5-4283-A5CA-54BF1A74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on HPC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53C0-B587-4E97-97CC-262F364F9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582518"/>
          </a:xfrm>
        </p:spPr>
        <p:txBody>
          <a:bodyPr/>
          <a:lstStyle/>
          <a:p>
            <a:r>
              <a:rPr lang="en-GB" sz="1800"/>
              <a:t>Advantages:</a:t>
            </a:r>
          </a:p>
          <a:p>
            <a:pPr marL="457200" indent="-457200">
              <a:buFontTx/>
              <a:buChar char="-"/>
            </a:pPr>
            <a:r>
              <a:rPr lang="en-GB" sz="1800"/>
              <a:t>Set up a large batches of experiments </a:t>
            </a:r>
          </a:p>
          <a:p>
            <a:pPr marL="457200" indent="-457200">
              <a:buFontTx/>
              <a:buChar char="-"/>
            </a:pPr>
            <a:r>
              <a:rPr lang="en-GB" sz="1800"/>
              <a:t>Faster + GPUs have greater memory </a:t>
            </a:r>
            <a:r>
              <a:rPr lang="en-GB" sz="1800">
                <a:sym typeface="Wingdings" panose="05000000000000000000" pitchFamily="2" charset="2"/>
              </a:rPr>
              <a:t> longer sequences</a:t>
            </a:r>
          </a:p>
          <a:p>
            <a:pPr marL="457200" indent="-457200">
              <a:buFontTx/>
              <a:buChar char="-"/>
            </a:pPr>
            <a:r>
              <a:rPr lang="en-GB" sz="1800">
                <a:sym typeface="Wingdings" panose="05000000000000000000" pitchFamily="2" charset="2"/>
              </a:rPr>
              <a:t>No restricted availability ( Google </a:t>
            </a:r>
            <a:r>
              <a:rPr lang="en-GB" sz="1800" err="1">
                <a:sym typeface="Wingdings" panose="05000000000000000000" pitchFamily="2" charset="2"/>
              </a:rPr>
              <a:t>Colab</a:t>
            </a:r>
            <a:r>
              <a:rPr lang="en-GB" sz="180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Tx/>
              <a:buChar char="-"/>
            </a:pPr>
            <a:endParaRPr lang="en-GB" sz="1800">
              <a:sym typeface="Wingdings" panose="05000000000000000000" pitchFamily="2" charset="2"/>
            </a:endParaRPr>
          </a:p>
          <a:p>
            <a:r>
              <a:rPr lang="en-GB" sz="1800">
                <a:sym typeface="Wingdings" panose="05000000000000000000" pitchFamily="2" charset="2"/>
              </a:rPr>
              <a:t>Available GPU servers (</a:t>
            </a:r>
            <a:r>
              <a:rPr lang="en-GB" sz="1800" err="1">
                <a:sym typeface="Wingdings" panose="05000000000000000000" pitchFamily="2" charset="2"/>
              </a:rPr>
              <a:t>UGent</a:t>
            </a:r>
            <a:r>
              <a:rPr lang="en-GB" sz="1800">
                <a:sym typeface="Wingdings" panose="05000000000000000000" pitchFamily="2" charset="2"/>
              </a:rPr>
              <a:t>):</a:t>
            </a:r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r>
              <a:rPr lang="en-GB" sz="1800">
                <a:sym typeface="Wingdings" panose="05000000000000000000" pitchFamily="2" charset="2"/>
              </a:rPr>
              <a:t>Available GPUs KUL: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20 x 4 </a:t>
            </a:r>
            <a:r>
              <a:rPr lang="en-GB" sz="1800">
                <a:sym typeface="Wingdings" panose="05000000000000000000" pitchFamily="2" charset="2"/>
              </a:rPr>
              <a:t>P100 (16GB) +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2 x 4 </a:t>
            </a:r>
            <a:r>
              <a:rPr lang="en-GB" sz="1800">
                <a:sym typeface="Wingdings" panose="05000000000000000000" pitchFamily="2" charset="2"/>
              </a:rPr>
              <a:t>V100 (32GB)</a:t>
            </a:r>
          </a:p>
          <a:p>
            <a:r>
              <a:rPr lang="en-GB" sz="1800">
                <a:sym typeface="Wingdings" panose="05000000000000000000" pitchFamily="2" charset="2"/>
              </a:rPr>
              <a:t>Available GPUs UA: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2 x 2 </a:t>
            </a:r>
            <a:r>
              <a:rPr lang="en-GB" sz="1800">
                <a:sym typeface="Wingdings" panose="05000000000000000000" pitchFamily="2" charset="2"/>
              </a:rPr>
              <a:t>P100 (16GB)</a:t>
            </a:r>
          </a:p>
          <a:p>
            <a:r>
              <a:rPr lang="en-GB" sz="1800">
                <a:sym typeface="Wingdings" panose="05000000000000000000" pitchFamily="2" charset="2"/>
              </a:rPr>
              <a:t>Available GPUs VUB: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6 x 2 </a:t>
            </a:r>
            <a:r>
              <a:rPr lang="en-GB" sz="1800">
                <a:sym typeface="Wingdings" panose="05000000000000000000" pitchFamily="2" charset="2"/>
              </a:rPr>
              <a:t>K20Xm (6GB) +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4 x</a:t>
            </a:r>
            <a:r>
              <a:rPr lang="en-GB" sz="1800">
                <a:sym typeface="Wingdings" panose="05000000000000000000" pitchFamily="2" charset="2"/>
              </a:rPr>
              <a:t> P100 (16GB) + </a:t>
            </a:r>
            <a:r>
              <a:rPr lang="en-GB" sz="1800" b="1">
                <a:solidFill>
                  <a:schemeClr val="accent3"/>
                </a:solidFill>
                <a:sym typeface="Wingdings" panose="05000000000000000000" pitchFamily="2" charset="2"/>
              </a:rPr>
              <a:t>6 x</a:t>
            </a:r>
            <a:r>
              <a:rPr lang="en-GB" sz="1800">
                <a:sym typeface="Wingdings" panose="05000000000000000000" pitchFamily="2" charset="2"/>
              </a:rPr>
              <a:t> A100 (40GB)</a:t>
            </a:r>
            <a:endParaRPr lang="en-BE" sz="1800"/>
          </a:p>
        </p:txBody>
      </p:sp>
      <p:pic>
        <p:nvPicPr>
          <p:cNvPr id="5" name="Picture 4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487BE0ED-12D7-4C02-B212-710F81ECE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29" y="1945238"/>
            <a:ext cx="3607277" cy="956713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546E8C-5D71-4649-B3CB-FF53791D8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29604"/>
              </p:ext>
            </p:extLst>
          </p:nvPr>
        </p:nvGraphicFramePr>
        <p:xfrm>
          <a:off x="1262784" y="3824784"/>
          <a:ext cx="9666430" cy="794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073">
                  <a:extLst>
                    <a:ext uri="{9D8B030D-6E8A-4147-A177-3AD203B41FA5}">
                      <a16:colId xmlns:a16="http://schemas.microsoft.com/office/drawing/2014/main" val="1471523744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061704406"/>
                    </a:ext>
                  </a:extLst>
                </a:gridCol>
                <a:gridCol w="885826">
                  <a:extLst>
                    <a:ext uri="{9D8B030D-6E8A-4147-A177-3AD203B41FA5}">
                      <a16:colId xmlns:a16="http://schemas.microsoft.com/office/drawing/2014/main" val="28415527"/>
                    </a:ext>
                  </a:extLst>
                </a:gridCol>
                <a:gridCol w="2476499">
                  <a:extLst>
                    <a:ext uri="{9D8B030D-6E8A-4147-A177-3AD203B41FA5}">
                      <a16:colId xmlns:a16="http://schemas.microsoft.com/office/drawing/2014/main" val="284020481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947970026"/>
                    </a:ext>
                  </a:extLst>
                </a:gridCol>
                <a:gridCol w="1627332">
                  <a:extLst>
                    <a:ext uri="{9D8B030D-6E8A-4147-A177-3AD203B41FA5}">
                      <a16:colId xmlns:a16="http://schemas.microsoft.com/office/drawing/2014/main" val="2876736068"/>
                    </a:ext>
                  </a:extLst>
                </a:gridCol>
              </a:tblGrid>
              <a:tr h="248164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Available</a:t>
                      </a:r>
                      <a:endParaRPr lang="en-BE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err="1"/>
                        <a:t>joltik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3"/>
                          </a:solidFill>
                        </a:rPr>
                        <a:t>10</a:t>
                      </a:r>
                      <a:r>
                        <a:rPr lang="en-GB" sz="1400"/>
                        <a:t> nodes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3"/>
                          </a:solidFill>
                        </a:rPr>
                        <a:t>4x</a:t>
                      </a:r>
                      <a:r>
                        <a:rPr lang="en-GB" sz="1400"/>
                        <a:t> V100 GPU per node (32GB)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256 GiB RAM </a:t>
                      </a:r>
                      <a:r>
                        <a:rPr lang="en-GB" sz="1400" err="1"/>
                        <a:t>p/n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800GB SSD </a:t>
                      </a:r>
                      <a:r>
                        <a:rPr lang="en-GB" sz="1400" err="1"/>
                        <a:t>p/n</a:t>
                      </a:r>
                      <a:endParaRPr lang="en-B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03264"/>
                  </a:ext>
                </a:extLst>
              </a:tr>
              <a:tr h="489527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Available</a:t>
                      </a:r>
                      <a:endParaRPr lang="en-BE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err="1"/>
                        <a:t>accelgor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3"/>
                          </a:solidFill>
                        </a:rPr>
                        <a:t>9</a:t>
                      </a:r>
                      <a:r>
                        <a:rPr lang="en-GB" sz="1400"/>
                        <a:t> nodes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accent3"/>
                          </a:solidFill>
                        </a:rPr>
                        <a:t>4x</a:t>
                      </a:r>
                      <a:r>
                        <a:rPr lang="en-GB" sz="1400"/>
                        <a:t> A100 GPU per node (80GB)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~500 GiB RAM </a:t>
                      </a:r>
                      <a:r>
                        <a:rPr lang="en-GB" sz="1400" err="1"/>
                        <a:t>p/n</a:t>
                      </a:r>
                      <a:endParaRPr lang="en-B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800GB SSD </a:t>
                      </a:r>
                      <a:r>
                        <a:rPr lang="en-GB" sz="1400" err="1"/>
                        <a:t>p/n</a:t>
                      </a:r>
                      <a:endParaRPr lang="en-B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59122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8C758B82-A61F-4E31-A764-06F999009C08}"/>
              </a:ext>
            </a:extLst>
          </p:cNvPr>
          <p:cNvSpPr/>
          <p:nvPr/>
        </p:nvSpPr>
        <p:spPr>
          <a:xfrm>
            <a:off x="581024" y="3429000"/>
            <a:ext cx="257174" cy="2548930"/>
          </a:xfrm>
          <a:prstGeom prst="leftBrace">
            <a:avLst>
              <a:gd name="adj1" fmla="val 133333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5644B-461B-4CF4-8721-69A3BD0AA25B}"/>
              </a:ext>
            </a:extLst>
          </p:cNvPr>
          <p:cNvSpPr txBox="1"/>
          <p:nvPr/>
        </p:nvSpPr>
        <p:spPr>
          <a:xfrm rot="16200000">
            <a:off x="-72161" y="4532551"/>
            <a:ext cx="9715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2"/>
                </a:solidFill>
              </a:rPr>
              <a:t>Tier 2</a:t>
            </a:r>
            <a:endParaRPr lang="en-BE">
              <a:solidFill>
                <a:schemeClr val="accent2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611DB81-1FE3-4F07-874B-4840F6A92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02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A7BF-5B55-4A39-BB74-738A2C46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Computation time on the HPC </a:t>
            </a:r>
            <a:r>
              <a:rPr lang="en-GB" sz="1600"/>
              <a:t>(</a:t>
            </a:r>
            <a:r>
              <a:rPr lang="en-GB" sz="1600" err="1"/>
              <a:t>accelgor</a:t>
            </a:r>
            <a:r>
              <a:rPr lang="en-GB" sz="1600"/>
              <a:t>)</a:t>
            </a:r>
            <a:endParaRPr lang="en-GB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07F60D5-E951-48A2-9C0A-74321176A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902290"/>
              </p:ext>
            </p:extLst>
          </p:nvPr>
        </p:nvGraphicFramePr>
        <p:xfrm>
          <a:off x="1673001" y="1690688"/>
          <a:ext cx="9573176" cy="468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1D523-95D4-45BD-BFE4-35A79C34D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66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4F2E-3928-4AAE-9611-B6DE9AD7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Online Google </a:t>
            </a:r>
            <a:r>
              <a:rPr lang="en-GB" err="1"/>
              <a:t>Colab</a:t>
            </a:r>
            <a:r>
              <a:rPr lang="en-GB"/>
              <a:t> limits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9E58E7D-735C-42D8-AA50-A8B6D3A0A3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272924"/>
              </p:ext>
            </p:extLst>
          </p:nvPr>
        </p:nvGraphicFramePr>
        <p:xfrm>
          <a:off x="1607014" y="1627990"/>
          <a:ext cx="9573176" cy="468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tar: 5 Points 4">
            <a:extLst>
              <a:ext uri="{FF2B5EF4-FFF2-40B4-BE49-F238E27FC236}">
                <a16:creationId xmlns:a16="http://schemas.microsoft.com/office/drawing/2014/main" id="{84A99DFD-7532-4CC3-866A-290302631EB0}"/>
              </a:ext>
            </a:extLst>
          </p:cNvPr>
          <p:cNvSpPr/>
          <p:nvPr/>
        </p:nvSpPr>
        <p:spPr>
          <a:xfrm>
            <a:off x="3026004" y="3337880"/>
            <a:ext cx="356645" cy="32240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EC2AAC0-2E1C-4123-A70B-1C6CBABB0CBE}"/>
              </a:ext>
            </a:extLst>
          </p:cNvPr>
          <p:cNvSpPr/>
          <p:nvPr/>
        </p:nvSpPr>
        <p:spPr>
          <a:xfrm>
            <a:off x="3687452" y="3084927"/>
            <a:ext cx="356645" cy="32240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18F03DF-97F2-4740-887C-380078524202}"/>
              </a:ext>
            </a:extLst>
          </p:cNvPr>
          <p:cNvSpPr/>
          <p:nvPr/>
        </p:nvSpPr>
        <p:spPr>
          <a:xfrm>
            <a:off x="4394463" y="2046872"/>
            <a:ext cx="356645" cy="32240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48CAC-5499-4B87-A699-29FE1E0BDEFE}"/>
              </a:ext>
            </a:extLst>
          </p:cNvPr>
          <p:cNvSpPr txBox="1"/>
          <p:nvPr/>
        </p:nvSpPr>
        <p:spPr>
          <a:xfrm>
            <a:off x="3204326" y="2540797"/>
            <a:ext cx="157009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rgbClr val="FF0000"/>
                </a:solidFill>
              </a:rPr>
              <a:t>Google </a:t>
            </a:r>
            <a:r>
              <a:rPr lang="en-GB" err="1">
                <a:solidFill>
                  <a:srgbClr val="FF0000"/>
                </a:solidFill>
              </a:rPr>
              <a:t>Colab</a:t>
            </a:r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0110EC-F39D-4FD6-AA5B-D8C6775473E7}"/>
              </a:ext>
            </a:extLst>
          </p:cNvPr>
          <p:cNvCxnSpPr/>
          <p:nvPr/>
        </p:nvCxnSpPr>
        <p:spPr>
          <a:xfrm flipV="1">
            <a:off x="5825765" y="2046872"/>
            <a:ext cx="0" cy="318313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6D9D2-5762-404B-8FE8-C690EC46E204}"/>
              </a:ext>
            </a:extLst>
          </p:cNvPr>
          <p:cNvCxnSpPr/>
          <p:nvPr/>
        </p:nvCxnSpPr>
        <p:spPr>
          <a:xfrm flipV="1">
            <a:off x="7041823" y="2046872"/>
            <a:ext cx="0" cy="318313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C62431-78E9-4B39-ABF1-DB07E96F5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87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CE841-06DC-4556-BD6B-A70C41A7E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Running </a:t>
            </a:r>
            <a:r>
              <a:rPr lang="en-GB" err="1"/>
              <a:t>AlphaFold</a:t>
            </a:r>
            <a:r>
              <a:rPr lang="en-GB"/>
              <a:t> </a:t>
            </a:r>
            <a:br>
              <a:rPr lang="en-GB"/>
            </a:br>
            <a:r>
              <a:rPr lang="en-GB"/>
              <a:t>on the HPC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8AB3CD9-1519-46E5-B992-17D8D805D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7871F-C462-4142-8E0A-0EC3FD588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094628-4754-4DD3-8C0B-8529D782CC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9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E8CE62-2F60-4221-9067-51EECAD1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Session outline: what to expect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6E14BC-9132-437F-82E0-BFD63709F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11"/>
            <a:ext cx="10515600" cy="427425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/>
              <a:t>Introduction to </a:t>
            </a:r>
            <a:r>
              <a:rPr lang="en-GB" err="1"/>
              <a:t>AlphaFold</a:t>
            </a:r>
            <a:r>
              <a:rPr lang="en-GB"/>
              <a:t> </a:t>
            </a:r>
          </a:p>
          <a:p>
            <a:pPr marL="514350" indent="-514350">
              <a:buAutoNum type="arabicPeriod"/>
            </a:pPr>
            <a:r>
              <a:rPr lang="en-GB"/>
              <a:t> </a:t>
            </a:r>
            <a:r>
              <a:rPr lang="en-GB" err="1"/>
              <a:t>AlphaFold</a:t>
            </a:r>
            <a:r>
              <a:rPr lang="en-GB"/>
              <a:t> availability</a:t>
            </a:r>
          </a:p>
          <a:p>
            <a:pPr marL="514350" indent="-514350">
              <a:buAutoNum type="arabicPeriod"/>
            </a:pPr>
            <a:endParaRPr lang="en-GB"/>
          </a:p>
          <a:p>
            <a:pPr marL="514350" indent="-514350">
              <a:buAutoNum type="arabicPeriod"/>
            </a:pPr>
            <a:endParaRPr lang="en-GB"/>
          </a:p>
          <a:p>
            <a:pPr marL="514350" indent="-514350">
              <a:buAutoNum type="arabicPeriod"/>
            </a:pPr>
            <a:r>
              <a:rPr lang="en-GB"/>
              <a:t>Interpreting the outputs</a:t>
            </a:r>
          </a:p>
          <a:p>
            <a:pPr marL="514350" indent="-514350">
              <a:buAutoNum type="arabicPeriod"/>
            </a:pPr>
            <a:r>
              <a:rPr lang="en-GB"/>
              <a:t>Use-cases and pitfalls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D47F57-2B4E-41CD-9CD0-B04DBD0ED070}"/>
              </a:ext>
            </a:extLst>
          </p:cNvPr>
          <p:cNvSpPr/>
          <p:nvPr/>
        </p:nvSpPr>
        <p:spPr>
          <a:xfrm>
            <a:off x="838200" y="2848366"/>
            <a:ext cx="7033591" cy="532738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tx1"/>
                </a:solidFill>
              </a:rPr>
              <a:t>Hands-on: How to run your own </a:t>
            </a:r>
            <a:r>
              <a:rPr lang="en-GB" err="1">
                <a:solidFill>
                  <a:schemeClr val="tx1"/>
                </a:solidFill>
              </a:rPr>
              <a:t>AlphaFold</a:t>
            </a:r>
            <a:r>
              <a:rPr lang="en-GB">
                <a:solidFill>
                  <a:schemeClr val="tx1"/>
                </a:solidFill>
              </a:rPr>
              <a:t> experiment on the HPC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1E48-89B3-4F70-A966-4582169AAA0D}"/>
              </a:ext>
            </a:extLst>
          </p:cNvPr>
          <p:cNvSpPr/>
          <p:nvPr/>
        </p:nvSpPr>
        <p:spPr>
          <a:xfrm>
            <a:off x="838200" y="4883898"/>
            <a:ext cx="7033591" cy="921855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Hands-on: a series of example outputs and how to interpret them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Hands-on: Bring your own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AFE1F-A778-4595-AB10-4BF2E3AD95F0}"/>
              </a:ext>
            </a:extLst>
          </p:cNvPr>
          <p:cNvSpPr txBox="1"/>
          <p:nvPr/>
        </p:nvSpPr>
        <p:spPr>
          <a:xfrm>
            <a:off x="3609975" y="60826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hlinkClick r:id="rId2"/>
              </a:rPr>
              <a:t>https://elearning.bits.vib.be/courses/alphafold/</a:t>
            </a:r>
            <a:endParaRPr lang="en-GB" b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02A0B9-FA75-4DDF-ABC3-C3A3E1D0B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981EBB-67E2-468D-A1AF-6FA0CF39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FD94E-E16C-44BC-9C34-82C7D076C802}"/>
              </a:ext>
            </a:extLst>
          </p:cNvPr>
          <p:cNvSpPr txBox="1"/>
          <p:nvPr/>
        </p:nvSpPr>
        <p:spPr>
          <a:xfrm>
            <a:off x="604299" y="1690688"/>
            <a:ext cx="9875520" cy="39703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  <a:hlinkClick r:id="rId2"/>
              </a:rPr>
              <a:t>https://docs.vscentrum.be/en/latest/access/getting_access.html</a:t>
            </a:r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(account set-up should have been done in advance)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VSC account</a:t>
            </a: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Public/private key pair</a:t>
            </a: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Command line introduction: </a:t>
            </a:r>
          </a:p>
          <a:p>
            <a:pPr algn="l"/>
            <a:r>
              <a:rPr lang="en-GB">
                <a:solidFill>
                  <a:schemeClr val="accent5"/>
                </a:solidFill>
                <a:hlinkClick r:id="rId3"/>
              </a:rPr>
              <a:t>https://elearning.bits.vib.be/courses/alphafold/lessons/alphafold-on-the-hpc/topic/basic-unix-commands/</a:t>
            </a:r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8472-8601-4C6F-8DA8-FDEAF3BBE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19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E143-0B5A-48A3-80D8-A14D3726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029" y="-146879"/>
            <a:ext cx="10515600" cy="1325563"/>
          </a:xfrm>
        </p:spPr>
        <p:txBody>
          <a:bodyPr/>
          <a:lstStyle/>
          <a:p>
            <a:r>
              <a:rPr lang="en-GB"/>
              <a:t>Set-up: logging in</a:t>
            </a:r>
          </a:p>
        </p:txBody>
      </p:sp>
      <p:pic>
        <p:nvPicPr>
          <p:cNvPr id="3074" name="Picture 2" descr="3D model cartoon laptop - TurboSquid 1276701">
            <a:extLst>
              <a:ext uri="{FF2B5EF4-FFF2-40B4-BE49-F238E27FC236}">
                <a16:creationId xmlns:a16="http://schemas.microsoft.com/office/drawing/2014/main" id="{55C23179-225C-4E59-86F8-C0D587ECF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90" y="895351"/>
            <a:ext cx="1555143" cy="15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647CA3-F84D-4966-87D6-FAB29D2A27C5}"/>
              </a:ext>
            </a:extLst>
          </p:cNvPr>
          <p:cNvCxnSpPr>
            <a:cxnSpLocks/>
          </p:cNvCxnSpPr>
          <p:nvPr/>
        </p:nvCxnSpPr>
        <p:spPr>
          <a:xfrm>
            <a:off x="2012171" y="2471806"/>
            <a:ext cx="0" cy="119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1A7094E-4B02-450D-BB7E-59AF85890E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503734"/>
              </p:ext>
            </p:extLst>
          </p:nvPr>
        </p:nvGraphicFramePr>
        <p:xfrm>
          <a:off x="759994" y="3786712"/>
          <a:ext cx="2220248" cy="1818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4" imgW="1621800" imgH="1328040" progId="Paint.Picture">
                  <p:embed/>
                </p:oleObj>
              </mc:Choice>
              <mc:Fallback>
                <p:oleObj name="Bitmap Image" r:id="rId4" imgW="1621800" imgH="132804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1A7094E-4B02-450D-BB7E-59AF85890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9994" y="3786712"/>
                        <a:ext cx="2220248" cy="1818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Picture 4" descr="Image result for chrome">
            <a:extLst>
              <a:ext uri="{FF2B5EF4-FFF2-40B4-BE49-F238E27FC236}">
                <a16:creationId xmlns:a16="http://schemas.microsoft.com/office/drawing/2014/main" id="{6BA8BC26-FB3A-4010-9AC6-865B5EDB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972" y="1288613"/>
            <a:ext cx="223299" cy="22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firefox">
            <a:extLst>
              <a:ext uri="{FF2B5EF4-FFF2-40B4-BE49-F238E27FC236}">
                <a16:creationId xmlns:a16="http://schemas.microsoft.com/office/drawing/2014/main" id="{63591083-F23F-4093-9D76-771FB7ECD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5" y="1231628"/>
            <a:ext cx="337268" cy="33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afari">
            <a:extLst>
              <a:ext uri="{FF2B5EF4-FFF2-40B4-BE49-F238E27FC236}">
                <a16:creationId xmlns:a16="http://schemas.microsoft.com/office/drawing/2014/main" id="{022143D0-8E7F-4B38-8C4C-A1FC782D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27" y="1288613"/>
            <a:ext cx="260085" cy="26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EBFB97-4EA2-4829-9466-4FEB2E006AB8}"/>
              </a:ext>
            </a:extLst>
          </p:cNvPr>
          <p:cNvSpPr txBox="1"/>
          <p:nvPr/>
        </p:nvSpPr>
        <p:spPr>
          <a:xfrm>
            <a:off x="5627856" y="1231628"/>
            <a:ext cx="205143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login.hpc.ugent.be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1B8D9-5759-47BD-9D74-D8FE3D6A4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051" y="3396500"/>
            <a:ext cx="5053117" cy="285175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A3F444-5ED8-4797-B135-C178F7FA1F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2950" y="3396500"/>
            <a:ext cx="3293015" cy="21499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8CB42C-AB14-42FA-AE47-CD7939ADC089}"/>
              </a:ext>
            </a:extLst>
          </p:cNvPr>
          <p:cNvSpPr txBox="1"/>
          <p:nvPr/>
        </p:nvSpPr>
        <p:spPr>
          <a:xfrm rot="18455679">
            <a:off x="6772815" y="2164523"/>
            <a:ext cx="1661822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transfer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3F016-2202-4C55-92CE-95445C124C29}"/>
              </a:ext>
            </a:extLst>
          </p:cNvPr>
          <p:cNvSpPr txBox="1"/>
          <p:nvPr/>
        </p:nvSpPr>
        <p:spPr>
          <a:xfrm>
            <a:off x="8853082" y="3068165"/>
            <a:ext cx="139581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launch scripts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E30DC74-8EEF-4950-ABEF-E309387DF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21</a:t>
            </a:fld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80840C9-2865-4EE7-A305-CD330382E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2590" y="246499"/>
            <a:ext cx="3810100" cy="15512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5D23A-B353-41E6-AA9D-DB320F279CD0}"/>
              </a:ext>
            </a:extLst>
          </p:cNvPr>
          <p:cNvCxnSpPr>
            <a:cxnSpLocks/>
          </p:cNvCxnSpPr>
          <p:nvPr/>
        </p:nvCxnSpPr>
        <p:spPr>
          <a:xfrm flipH="1">
            <a:off x="6971801" y="885825"/>
            <a:ext cx="1800724" cy="2490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C46150-0C6C-4454-A99E-60ACEFEAAFC8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5971465" y="3873812"/>
            <a:ext cx="2701485" cy="237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B4E65B6-C1A7-455E-8568-41BA07DD3A3E}"/>
              </a:ext>
            </a:extLst>
          </p:cNvPr>
          <p:cNvSpPr/>
          <p:nvPr/>
        </p:nvSpPr>
        <p:spPr>
          <a:xfrm>
            <a:off x="8672950" y="238192"/>
            <a:ext cx="385325" cy="253841"/>
          </a:xfrm>
          <a:prstGeom prst="rect">
            <a:avLst/>
          </a:prstGeom>
          <a:noFill/>
          <a:ln w="28575">
            <a:solidFill>
              <a:srgbClr val="FF6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7EC141-F433-44E0-8977-51CE00411DB8}"/>
              </a:ext>
            </a:extLst>
          </p:cNvPr>
          <p:cNvSpPr/>
          <p:nvPr/>
        </p:nvSpPr>
        <p:spPr>
          <a:xfrm>
            <a:off x="8710497" y="705667"/>
            <a:ext cx="1538403" cy="189684"/>
          </a:xfrm>
          <a:prstGeom prst="rect">
            <a:avLst/>
          </a:prstGeom>
          <a:noFill/>
          <a:ln w="28575">
            <a:solidFill>
              <a:srgbClr val="FF6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E8FEC3-3C40-495E-951E-1D6453132DED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865613" y="492033"/>
            <a:ext cx="192662" cy="213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28A01E3-E24C-4AF0-8117-7BF10751C03B}"/>
              </a:ext>
            </a:extLst>
          </p:cNvPr>
          <p:cNvSpPr/>
          <p:nvPr/>
        </p:nvSpPr>
        <p:spPr>
          <a:xfrm>
            <a:off x="5284246" y="3786712"/>
            <a:ext cx="687219" cy="174199"/>
          </a:xfrm>
          <a:prstGeom prst="rect">
            <a:avLst/>
          </a:prstGeom>
          <a:noFill/>
          <a:ln w="28575">
            <a:solidFill>
              <a:srgbClr val="FF6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4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981EBB-67E2-468D-A1AF-6FA0CF39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directories and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DA193-2434-4492-97E2-96429117C232}"/>
              </a:ext>
            </a:extLst>
          </p:cNvPr>
          <p:cNvSpPr txBox="1"/>
          <p:nvPr/>
        </p:nvSpPr>
        <p:spPr>
          <a:xfrm>
            <a:off x="671223" y="1574357"/>
            <a:ext cx="1108080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  <a:hlinkClick r:id="rId2"/>
              </a:rPr>
              <a:t>https://elearning.bits.vib.be/courses/alphafold/lessons/alphafold-on-the-hpc/topic/prepare-directories-and-files/</a:t>
            </a:r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D6DE2-8D93-442D-95C5-4D2FE284F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24" y="2163538"/>
            <a:ext cx="7634030" cy="430831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72A776-CFE1-47E4-A6E3-6417D4DACDB0}"/>
              </a:ext>
            </a:extLst>
          </p:cNvPr>
          <p:cNvSpPr/>
          <p:nvPr/>
        </p:nvSpPr>
        <p:spPr>
          <a:xfrm>
            <a:off x="3207689" y="3295957"/>
            <a:ext cx="847476" cy="2007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B15F7C-7886-4ED2-AC22-A40ED28326C1}"/>
              </a:ext>
            </a:extLst>
          </p:cNvPr>
          <p:cNvSpPr/>
          <p:nvPr/>
        </p:nvSpPr>
        <p:spPr>
          <a:xfrm>
            <a:off x="3207689" y="3542836"/>
            <a:ext cx="847476" cy="20077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E920FB-2095-4470-BC31-676CADBE3600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781092" y="2885471"/>
            <a:ext cx="1426597" cy="510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E62577-9844-4555-B559-F35AB8B917B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486894" y="3643221"/>
            <a:ext cx="1720795" cy="180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34BE34-7CCA-4C90-9063-327B3FAE54DD}"/>
              </a:ext>
            </a:extLst>
          </p:cNvPr>
          <p:cNvSpPr txBox="1"/>
          <p:nvPr/>
        </p:nvSpPr>
        <p:spPr>
          <a:xfrm>
            <a:off x="294198" y="2631882"/>
            <a:ext cx="1574359" cy="31085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Default location when logging in</a:t>
            </a:r>
          </a:p>
          <a:p>
            <a:pPr algn="l"/>
            <a:r>
              <a:rPr lang="en-GB" sz="1400">
                <a:solidFill>
                  <a:schemeClr val="accent5"/>
                </a:solidFill>
              </a:rPr>
              <a:t>(~6GB)</a:t>
            </a:r>
          </a:p>
          <a:p>
            <a:pPr algn="l"/>
            <a:endParaRPr lang="en-GB" sz="1400">
              <a:solidFill>
                <a:schemeClr val="accent5"/>
              </a:solidFill>
            </a:endParaRPr>
          </a:p>
          <a:p>
            <a:pPr algn="l"/>
            <a:r>
              <a:rPr lang="en-GB" sz="1400">
                <a:solidFill>
                  <a:schemeClr val="accent5"/>
                </a:solidFill>
              </a:rPr>
              <a:t>Extra storage capacity</a:t>
            </a:r>
          </a:p>
          <a:p>
            <a:pPr algn="l"/>
            <a:r>
              <a:rPr lang="en-GB" sz="1400">
                <a:solidFill>
                  <a:schemeClr val="accent5"/>
                </a:solidFill>
              </a:rPr>
              <a:t>(~25GB)</a:t>
            </a:r>
          </a:p>
          <a:p>
            <a:pPr algn="l"/>
            <a:endParaRPr lang="en-GB" sz="1400">
              <a:solidFill>
                <a:schemeClr val="accent5"/>
              </a:solidFill>
            </a:endParaRPr>
          </a:p>
          <a:p>
            <a:pPr algn="l"/>
            <a:endParaRPr lang="en-GB" sz="1400">
              <a:solidFill>
                <a:schemeClr val="accent5"/>
              </a:solidFill>
            </a:endParaRPr>
          </a:p>
          <a:p>
            <a:pPr algn="l"/>
            <a:endParaRPr lang="en-GB" sz="1400">
              <a:solidFill>
                <a:schemeClr val="accent5"/>
              </a:solidFill>
            </a:endParaRPr>
          </a:p>
          <a:p>
            <a:pPr algn="l"/>
            <a:r>
              <a:rPr lang="en-GB" sz="1400">
                <a:solidFill>
                  <a:schemeClr val="accent5"/>
                </a:solidFill>
              </a:rPr>
              <a:t>When in a ‘virtual organization’</a:t>
            </a:r>
          </a:p>
          <a:p>
            <a:pPr algn="l"/>
            <a:r>
              <a:rPr lang="en-GB" sz="1400">
                <a:solidFill>
                  <a:schemeClr val="accent5"/>
                </a:solidFill>
              </a:rPr>
              <a:t>(~26TB shared)</a:t>
            </a:r>
          </a:p>
          <a:p>
            <a:pPr algn="l"/>
            <a:endParaRPr lang="en-GB" sz="1400">
              <a:solidFill>
                <a:schemeClr val="accent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8F2E79-D2B6-4E38-A416-B008903F55F2}"/>
              </a:ext>
            </a:extLst>
          </p:cNvPr>
          <p:cNvCxnSpPr>
            <a:cxnSpLocks/>
          </p:cNvCxnSpPr>
          <p:nvPr/>
        </p:nvCxnSpPr>
        <p:spPr>
          <a:xfrm flipH="1">
            <a:off x="1868557" y="4267577"/>
            <a:ext cx="1339132" cy="63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EE67A73-4FC0-4E33-981C-E22E36B9F755}"/>
              </a:ext>
            </a:extLst>
          </p:cNvPr>
          <p:cNvSpPr/>
          <p:nvPr/>
        </p:nvSpPr>
        <p:spPr>
          <a:xfrm>
            <a:off x="3104323" y="3397098"/>
            <a:ext cx="767964" cy="48082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6CD4B0-958D-455A-B23E-8C09FBAB6E93}"/>
              </a:ext>
            </a:extLst>
          </p:cNvPr>
          <p:cNvSpPr/>
          <p:nvPr/>
        </p:nvSpPr>
        <p:spPr>
          <a:xfrm>
            <a:off x="4627658" y="3016720"/>
            <a:ext cx="3753016" cy="165624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492412-DAE8-4053-890A-654E191B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49" y="3610795"/>
            <a:ext cx="2835803" cy="2340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FEB2F7-0DCA-4869-AF1E-071F660E6A16}"/>
              </a:ext>
            </a:extLst>
          </p:cNvPr>
          <p:cNvCxnSpPr>
            <a:stCxn id="22" idx="6"/>
          </p:cNvCxnSpPr>
          <p:nvPr/>
        </p:nvCxnSpPr>
        <p:spPr>
          <a:xfrm>
            <a:off x="3872287" y="3637508"/>
            <a:ext cx="1017765" cy="3963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1C6588E-FC6C-4AF8-B501-0EDFEF267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76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FD59-59A3-447B-A252-CD368F5E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directories and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9C6E7-5947-4BC5-A062-D5C4839F3F2B}"/>
              </a:ext>
            </a:extLst>
          </p:cNvPr>
          <p:cNvSpPr txBox="1"/>
          <p:nvPr/>
        </p:nvSpPr>
        <p:spPr>
          <a:xfrm>
            <a:off x="1105230" y="1582310"/>
            <a:ext cx="4126728" cy="53553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In $DATA_VSC: create directory </a:t>
            </a:r>
            <a:r>
              <a:rPr lang="en-GB" b="1" err="1">
                <a:solidFill>
                  <a:schemeClr val="accent5"/>
                </a:solidFill>
              </a:rPr>
              <a:t>alphafold</a:t>
            </a:r>
            <a:endParaRPr lang="en-GB" b="1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There: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Create directory </a:t>
            </a:r>
            <a:r>
              <a:rPr lang="en-GB" b="1" err="1">
                <a:solidFill>
                  <a:schemeClr val="accent5"/>
                </a:solidFill>
              </a:rPr>
              <a:t>fastas</a:t>
            </a:r>
            <a:endParaRPr lang="en-GB" b="1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Create directory </a:t>
            </a:r>
            <a:r>
              <a:rPr lang="en-GB" b="1">
                <a:solidFill>
                  <a:schemeClr val="accent5"/>
                </a:solidFill>
              </a:rPr>
              <a:t>runs</a:t>
            </a:r>
          </a:p>
          <a:p>
            <a:pPr marL="285750" indent="-285750" algn="l">
              <a:buFontTx/>
              <a:buChar char="-"/>
            </a:pPr>
            <a:r>
              <a:rPr lang="en-GB">
                <a:solidFill>
                  <a:schemeClr val="accent5"/>
                </a:solidFill>
              </a:rPr>
              <a:t>Download </a:t>
            </a:r>
            <a:r>
              <a:rPr lang="en-GB">
                <a:solidFill>
                  <a:schemeClr val="accent5"/>
                </a:solidFill>
                <a:hlinkClick r:id="rId2"/>
              </a:rPr>
              <a:t>alphafold_job_script.sh</a:t>
            </a:r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OR copy contents to a file, 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right-click on </a:t>
            </a:r>
            <a:r>
              <a:rPr lang="en-GB" b="1">
                <a:solidFill>
                  <a:schemeClr val="accent5"/>
                </a:solidFill>
              </a:rPr>
              <a:t>Raw</a:t>
            </a:r>
            <a:r>
              <a:rPr lang="en-GB">
                <a:solidFill>
                  <a:schemeClr val="accent5"/>
                </a:solidFill>
              </a:rPr>
              <a:t> &gt; Save link as, 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use </a:t>
            </a:r>
            <a:r>
              <a:rPr lang="en-GB" i="1" err="1">
                <a:solidFill>
                  <a:schemeClr val="accent5"/>
                </a:solidFill>
              </a:rPr>
              <a:t>wget</a:t>
            </a:r>
            <a:r>
              <a:rPr lang="en-GB">
                <a:solidFill>
                  <a:schemeClr val="accent5"/>
                </a:solidFill>
              </a:rPr>
              <a:t> with the raw link (</a:t>
            </a:r>
            <a:r>
              <a:rPr lang="en-GB" b="1">
                <a:solidFill>
                  <a:schemeClr val="accent5"/>
                </a:solidFill>
              </a:rPr>
              <a:t>Raw</a:t>
            </a:r>
            <a:r>
              <a:rPr lang="en-GB">
                <a:solidFill>
                  <a:schemeClr val="accent5"/>
                </a:solidFill>
              </a:rPr>
              <a:t> &gt; Copy link) on the command line directly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D310F-A15F-462D-AFCC-E5D58B23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062" y="3344559"/>
            <a:ext cx="5675588" cy="25777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641632-52C5-4CD6-AF26-4F7A4928433A}"/>
              </a:ext>
            </a:extLst>
          </p:cNvPr>
          <p:cNvCxnSpPr>
            <a:cxnSpLocks/>
          </p:cNvCxnSpPr>
          <p:nvPr/>
        </p:nvCxnSpPr>
        <p:spPr>
          <a:xfrm>
            <a:off x="2801592" y="4223944"/>
            <a:ext cx="0" cy="56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BF16E-6EFC-494B-BE8C-FEF8ADF51DA3}"/>
              </a:ext>
            </a:extLst>
          </p:cNvPr>
          <p:cNvCxnSpPr>
            <a:cxnSpLocks/>
          </p:cNvCxnSpPr>
          <p:nvPr/>
        </p:nvCxnSpPr>
        <p:spPr>
          <a:xfrm>
            <a:off x="5422790" y="2051437"/>
            <a:ext cx="673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655B17-8749-427B-85C4-E647AD5AC3EA}"/>
              </a:ext>
            </a:extLst>
          </p:cNvPr>
          <p:cNvSpPr txBox="1"/>
          <p:nvPr/>
        </p:nvSpPr>
        <p:spPr>
          <a:xfrm>
            <a:off x="6345140" y="1765190"/>
            <a:ext cx="53194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OR use </a:t>
            </a:r>
            <a:r>
              <a:rPr lang="en-GB" i="1" err="1">
                <a:solidFill>
                  <a:schemeClr val="accent5"/>
                </a:solidFill>
              </a:rPr>
              <a:t>mkdir</a:t>
            </a:r>
            <a:r>
              <a:rPr lang="en-GB">
                <a:solidFill>
                  <a:schemeClr val="accent5"/>
                </a:solidFill>
              </a:rPr>
              <a:t> on the command line,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use </a:t>
            </a:r>
            <a:r>
              <a:rPr lang="en-GB" i="1">
                <a:solidFill>
                  <a:schemeClr val="accent5"/>
                </a:solidFill>
              </a:rPr>
              <a:t>New directory</a:t>
            </a:r>
            <a:r>
              <a:rPr lang="en-GB">
                <a:solidFill>
                  <a:schemeClr val="accent5"/>
                </a:solidFill>
              </a:rPr>
              <a:t> on the web interface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E8CEB50-C539-40F6-B718-A2B7548BD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11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FD59-59A3-447B-A252-CD368F5E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directories and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9C6E7-5947-4BC5-A062-D5C4839F3F2B}"/>
              </a:ext>
            </a:extLst>
          </p:cNvPr>
          <p:cNvSpPr txBox="1"/>
          <p:nvPr/>
        </p:nvSpPr>
        <p:spPr>
          <a:xfrm>
            <a:off x="1105230" y="1582310"/>
            <a:ext cx="4126728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r>
              <a:rPr lang="en-GB">
                <a:solidFill>
                  <a:schemeClr val="accent5"/>
                </a:solidFill>
              </a:rPr>
              <a:t>In </a:t>
            </a:r>
            <a:r>
              <a:rPr lang="en-GB" b="1" err="1">
                <a:solidFill>
                  <a:schemeClr val="accent5"/>
                </a:solidFill>
              </a:rPr>
              <a:t>fastas</a:t>
            </a:r>
            <a:r>
              <a:rPr lang="en-GB">
                <a:solidFill>
                  <a:schemeClr val="accent5"/>
                </a:solidFill>
              </a:rPr>
              <a:t>: create/upload your FASTA file</a:t>
            </a: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algn="l"/>
            <a:endParaRPr lang="en-GB">
              <a:solidFill>
                <a:schemeClr val="accent5"/>
              </a:solidFill>
            </a:endParaRPr>
          </a:p>
          <a:p>
            <a:pPr marL="285750" indent="-285750" algn="l">
              <a:buFontTx/>
              <a:buChar char="-"/>
            </a:pPr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D310F-A15F-462D-AFCC-E5D58B23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90" y="2828918"/>
            <a:ext cx="5675588" cy="25777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B197F5-3A11-4252-8922-6CE7972B8F8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63687" y="4009011"/>
            <a:ext cx="4423515" cy="340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CCE77-BA01-4880-B2B7-F96C2A1B76A3}"/>
              </a:ext>
            </a:extLst>
          </p:cNvPr>
          <p:cNvSpPr txBox="1"/>
          <p:nvPr/>
        </p:nvSpPr>
        <p:spPr>
          <a:xfrm>
            <a:off x="6464410" y="1859309"/>
            <a:ext cx="558976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OR via command line (</a:t>
            </a:r>
            <a:r>
              <a:rPr lang="en-GB" i="1">
                <a:solidFill>
                  <a:schemeClr val="accent5"/>
                </a:solidFill>
              </a:rPr>
              <a:t>nano</a:t>
            </a:r>
            <a:r>
              <a:rPr lang="en-GB">
                <a:solidFill>
                  <a:schemeClr val="accent5"/>
                </a:solidFill>
              </a:rPr>
              <a:t>, </a:t>
            </a:r>
            <a:r>
              <a:rPr lang="en-GB" i="1">
                <a:solidFill>
                  <a:schemeClr val="accent5"/>
                </a:solidFill>
              </a:rPr>
              <a:t>vim</a:t>
            </a:r>
            <a:r>
              <a:rPr lang="en-GB">
                <a:solidFill>
                  <a:schemeClr val="accent5"/>
                </a:solidFill>
              </a:rPr>
              <a:t>, …)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by uploading an existing file to the web interface</a:t>
            </a:r>
          </a:p>
          <a:p>
            <a:pPr algn="l"/>
            <a:r>
              <a:rPr lang="en-GB">
                <a:solidFill>
                  <a:schemeClr val="accent5"/>
                </a:solidFill>
              </a:rPr>
              <a:t>OR by creating + editing a new file via the web interface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06282B-EF43-4F83-85C4-CD4687F5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02" y="3141661"/>
            <a:ext cx="3686237" cy="1734700"/>
          </a:xfrm>
          <a:prstGeom prst="rect">
            <a:avLst/>
          </a:prstGeom>
          <a:ln w="28575">
            <a:solidFill>
              <a:srgbClr val="FF681E"/>
            </a:solidFill>
          </a:ln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41653C-FC58-463C-A29D-3CE69D5F4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128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50B1-C27B-4343-BAC7-B382BEC4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modify alphafold_job_script.sh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F977B-C51E-419B-A2FB-89FBF0ADBE23}"/>
              </a:ext>
            </a:extLst>
          </p:cNvPr>
          <p:cNvSpPr txBox="1"/>
          <p:nvPr/>
        </p:nvSpPr>
        <p:spPr>
          <a:xfrm>
            <a:off x="838200" y="1465878"/>
            <a:ext cx="11179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linkClick r:id="rId2"/>
              </a:rPr>
              <a:t>https://elearning.bits.vib.be/courses/alphafold/lessons/alphafold-on-the-hpc/topic/setting-up-the-job-script/</a:t>
            </a:r>
            <a:endParaRPr lang="en-GB"/>
          </a:p>
          <a:p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5E8EDF-713F-4076-88EA-688E23EA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261" y="2112209"/>
            <a:ext cx="7023478" cy="39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7865CC-6861-4766-9E93-805D8CB6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60AE7-B155-47AA-9A31-9979EF3073E3}"/>
              </a:ext>
            </a:extLst>
          </p:cNvPr>
          <p:cNvSpPr txBox="1"/>
          <p:nvPr/>
        </p:nvSpPr>
        <p:spPr>
          <a:xfrm>
            <a:off x="923925" y="3505623"/>
            <a:ext cx="122872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accent5"/>
                </a:solidFill>
                <a:hlinkClick r:id="rId4"/>
              </a:rPr>
              <a:t>download link</a:t>
            </a:r>
            <a:endParaRPr lang="en-GB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79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3506-0C68-4535-83C4-A9745526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Set-up: submitting and monitoring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FA0B-3DDF-423E-9BB9-2AECF3E2903C}"/>
              </a:ext>
            </a:extLst>
          </p:cNvPr>
          <p:cNvSpPr txBox="1"/>
          <p:nvPr/>
        </p:nvSpPr>
        <p:spPr>
          <a:xfrm>
            <a:off x="5272128" y="1690688"/>
            <a:ext cx="95574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Necessary step: select the appropriate cluster (</a:t>
            </a:r>
            <a:r>
              <a:rPr lang="en-GB" sz="1400" u="sng" err="1">
                <a:solidFill>
                  <a:schemeClr val="accent5"/>
                </a:solidFill>
              </a:rPr>
              <a:t>joltik</a:t>
            </a:r>
            <a:r>
              <a:rPr lang="en-GB" sz="1400">
                <a:solidFill>
                  <a:schemeClr val="accent5"/>
                </a:solidFill>
              </a:rPr>
              <a:t> in this case)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07881-1244-4912-B927-240D6D167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"/>
          <a:stretch/>
        </p:blipFill>
        <p:spPr>
          <a:xfrm>
            <a:off x="258868" y="1690688"/>
            <a:ext cx="4221120" cy="25041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8D48CB-62DB-44BC-B8D2-8C7077D0BE3A}"/>
              </a:ext>
            </a:extLst>
          </p:cNvPr>
          <p:cNvSpPr/>
          <p:nvPr/>
        </p:nvSpPr>
        <p:spPr>
          <a:xfrm>
            <a:off x="2194974" y="1625292"/>
            <a:ext cx="1486894" cy="238539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2C460E-16F8-4F79-9F4E-CAF82923D9E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77284" y="1756084"/>
            <a:ext cx="1494844" cy="8849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CB9BB5-B80C-4689-B54D-5837A537B0F7}"/>
              </a:ext>
            </a:extLst>
          </p:cNvPr>
          <p:cNvSpPr/>
          <p:nvPr/>
        </p:nvSpPr>
        <p:spPr>
          <a:xfrm>
            <a:off x="2194974" y="3301654"/>
            <a:ext cx="190831" cy="168341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F07A8C-62AC-4DBB-AFD9-8FC63C485EC9}"/>
              </a:ext>
            </a:extLst>
          </p:cNvPr>
          <p:cNvCxnSpPr>
            <a:cxnSpLocks/>
          </p:cNvCxnSpPr>
          <p:nvPr/>
        </p:nvCxnSpPr>
        <p:spPr>
          <a:xfrm flipH="1">
            <a:off x="2474595" y="2571750"/>
            <a:ext cx="2621280" cy="81407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A4ACA3-FB89-40E5-9D97-E1AA8A6D73E1}"/>
              </a:ext>
            </a:extLst>
          </p:cNvPr>
          <p:cNvSpPr txBox="1"/>
          <p:nvPr/>
        </p:nvSpPr>
        <p:spPr>
          <a:xfrm>
            <a:off x="5095875" y="2296245"/>
            <a:ext cx="33793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you can check it using </a:t>
            </a:r>
            <a:r>
              <a:rPr lang="en-GB" sz="1400" i="1">
                <a:solidFill>
                  <a:schemeClr val="accent5"/>
                </a:solidFill>
              </a:rPr>
              <a:t>ml</a:t>
            </a:r>
            <a:endParaRPr lang="en-GB" sz="1400">
              <a:solidFill>
                <a:schemeClr val="accent5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C907DE-F683-4990-B01C-E6CAC3581374}"/>
              </a:ext>
            </a:extLst>
          </p:cNvPr>
          <p:cNvCxnSpPr>
            <a:cxnSpLocks/>
          </p:cNvCxnSpPr>
          <p:nvPr/>
        </p:nvCxnSpPr>
        <p:spPr>
          <a:xfrm flipH="1">
            <a:off x="1560195" y="3517358"/>
            <a:ext cx="531412" cy="21002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D9C9B0-C60E-492F-B51D-3D7D5548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8" y="4494739"/>
            <a:ext cx="4221120" cy="85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831A8E1-B77C-4B04-B185-6A6D82F7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8" y="5430808"/>
            <a:ext cx="3772858" cy="43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F25133-C3E0-4B4E-B80F-B866EDFF954C}"/>
              </a:ext>
            </a:extLst>
          </p:cNvPr>
          <p:cNvSpPr/>
          <p:nvPr/>
        </p:nvSpPr>
        <p:spPr>
          <a:xfrm>
            <a:off x="2503170" y="4491964"/>
            <a:ext cx="1716405" cy="165761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D99943-E78F-4448-B958-CA4AA6329120}"/>
              </a:ext>
            </a:extLst>
          </p:cNvPr>
          <p:cNvCxnSpPr>
            <a:cxnSpLocks/>
          </p:cNvCxnSpPr>
          <p:nvPr/>
        </p:nvCxnSpPr>
        <p:spPr>
          <a:xfrm flipH="1">
            <a:off x="4219575" y="3762060"/>
            <a:ext cx="1184496" cy="64831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03CF54-63C1-4E8E-9C21-FF4A6D2526B6}"/>
              </a:ext>
            </a:extLst>
          </p:cNvPr>
          <p:cNvSpPr txBox="1"/>
          <p:nvPr/>
        </p:nvSpPr>
        <p:spPr>
          <a:xfrm>
            <a:off x="5404071" y="3385942"/>
            <a:ext cx="337930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After setting up the cluster and the files, submit your job!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666FC8-C0ED-4743-92EF-64AFDCB11C41}"/>
              </a:ext>
            </a:extLst>
          </p:cNvPr>
          <p:cNvSpPr txBox="1"/>
          <p:nvPr/>
        </p:nvSpPr>
        <p:spPr>
          <a:xfrm>
            <a:off x="5404070" y="4566598"/>
            <a:ext cx="33793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Check status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7C6A93-7871-4EAA-8F67-61DB1A3BF1A5}"/>
              </a:ext>
            </a:extLst>
          </p:cNvPr>
          <p:cNvCxnSpPr>
            <a:cxnSpLocks/>
          </p:cNvCxnSpPr>
          <p:nvPr/>
        </p:nvCxnSpPr>
        <p:spPr>
          <a:xfrm flipH="1">
            <a:off x="3038475" y="4716565"/>
            <a:ext cx="2365595" cy="9738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1DF0FA3-9E10-4669-8FF3-11D4B9B36025}"/>
              </a:ext>
            </a:extLst>
          </p:cNvPr>
          <p:cNvSpPr/>
          <p:nvPr/>
        </p:nvSpPr>
        <p:spPr>
          <a:xfrm>
            <a:off x="2474596" y="4739316"/>
            <a:ext cx="411480" cy="182662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C928C4-92BB-4D02-B737-E6B256CA4C6E}"/>
              </a:ext>
            </a:extLst>
          </p:cNvPr>
          <p:cNvSpPr/>
          <p:nvPr/>
        </p:nvSpPr>
        <p:spPr>
          <a:xfrm>
            <a:off x="2819400" y="5105437"/>
            <a:ext cx="721042" cy="243780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875534-5E8F-4309-9192-430811E17E2A}"/>
              </a:ext>
            </a:extLst>
          </p:cNvPr>
          <p:cNvCxnSpPr>
            <a:cxnSpLocks/>
          </p:cNvCxnSpPr>
          <p:nvPr/>
        </p:nvCxnSpPr>
        <p:spPr>
          <a:xfrm flipH="1">
            <a:off x="3629025" y="4895541"/>
            <a:ext cx="1857375" cy="72221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7D4DB46-410B-4B3D-A3A2-FA5C0F6D3C33}"/>
              </a:ext>
            </a:extLst>
          </p:cNvPr>
          <p:cNvSpPr/>
          <p:nvPr/>
        </p:nvSpPr>
        <p:spPr>
          <a:xfrm>
            <a:off x="2819400" y="5611493"/>
            <a:ext cx="721042" cy="243780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AB59B022-5876-432F-A5F9-56A6FAEF5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4" b="48703"/>
          <a:stretch/>
        </p:blipFill>
        <p:spPr bwMode="auto">
          <a:xfrm>
            <a:off x="3960330" y="6073841"/>
            <a:ext cx="4514850" cy="2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4B4CF9F-B012-47F0-AA80-7273CE0CBBEE}"/>
              </a:ext>
            </a:extLst>
          </p:cNvPr>
          <p:cNvSpPr txBox="1"/>
          <p:nvPr/>
        </p:nvSpPr>
        <p:spPr>
          <a:xfrm>
            <a:off x="7268817" y="5634931"/>
            <a:ext cx="337930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To cancel runs: use </a:t>
            </a:r>
            <a:r>
              <a:rPr lang="en-GB" sz="1400" i="1" err="1">
                <a:solidFill>
                  <a:schemeClr val="accent5"/>
                </a:solidFill>
              </a:rPr>
              <a:t>qdel</a:t>
            </a:r>
            <a:endParaRPr lang="en-GB" sz="1400">
              <a:solidFill>
                <a:schemeClr val="accent5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6B1ACD-9D28-4F60-A5F2-71B3B91DF984}"/>
              </a:ext>
            </a:extLst>
          </p:cNvPr>
          <p:cNvSpPr/>
          <p:nvPr/>
        </p:nvSpPr>
        <p:spPr>
          <a:xfrm>
            <a:off x="6423495" y="6094293"/>
            <a:ext cx="990600" cy="243780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48946B-AB53-4683-B6DB-65C9706D23DB}"/>
              </a:ext>
            </a:extLst>
          </p:cNvPr>
          <p:cNvCxnSpPr>
            <a:cxnSpLocks/>
          </p:cNvCxnSpPr>
          <p:nvPr/>
        </p:nvCxnSpPr>
        <p:spPr>
          <a:xfrm flipH="1">
            <a:off x="7499820" y="5942708"/>
            <a:ext cx="1257300" cy="24378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5331095-0E81-418A-A72A-D18179F1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26</a:t>
            </a:fld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F51392-995A-42E5-88D1-DB99398CC058}"/>
              </a:ext>
            </a:extLst>
          </p:cNvPr>
          <p:cNvSpPr txBox="1"/>
          <p:nvPr/>
        </p:nvSpPr>
        <p:spPr>
          <a:xfrm>
            <a:off x="5404070" y="3171655"/>
            <a:ext cx="6442497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accent3"/>
                </a:solidFill>
              </a:rPr>
              <a:t>!! During this session only: </a:t>
            </a:r>
          </a:p>
          <a:p>
            <a:pPr algn="r"/>
            <a:r>
              <a:rPr lang="en-GB">
                <a:solidFill>
                  <a:schemeClr val="accent3"/>
                </a:solidFill>
              </a:rPr>
              <a:t>priority access to </a:t>
            </a:r>
            <a:r>
              <a:rPr lang="en-GB" err="1">
                <a:solidFill>
                  <a:schemeClr val="accent3"/>
                </a:solidFill>
              </a:rPr>
              <a:t>joltik</a:t>
            </a:r>
            <a:r>
              <a:rPr lang="en-GB">
                <a:solidFill>
                  <a:schemeClr val="accent3"/>
                </a:solidFill>
              </a:rPr>
              <a:t> via</a:t>
            </a:r>
          </a:p>
          <a:p>
            <a:pPr algn="l"/>
            <a:endParaRPr lang="en-GB">
              <a:solidFill>
                <a:schemeClr val="accent3"/>
              </a:solidFill>
            </a:endParaRPr>
          </a:p>
          <a:p>
            <a:pPr algn="r"/>
            <a:r>
              <a:rPr lang="en-GB" sz="1400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qsub</a:t>
            </a:r>
            <a:r>
              <a:rPr lang="en-GB" sz="14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alphafold_job_script.sh </a:t>
            </a:r>
            <a:r>
              <a:rPr lang="en-GB" sz="1400" b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--pass=reservation=</a:t>
            </a:r>
            <a:r>
              <a:rPr lang="en-GB" sz="1400" b="1" err="1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alphafold</a:t>
            </a:r>
            <a:endParaRPr lang="en-GB" sz="1400" b="1">
              <a:solidFill>
                <a:schemeClr val="accent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2CEC76-DC5F-4B16-9D3E-27F4EE1A028E}"/>
              </a:ext>
            </a:extLst>
          </p:cNvPr>
          <p:cNvCxnSpPr/>
          <p:nvPr/>
        </p:nvCxnSpPr>
        <p:spPr>
          <a:xfrm>
            <a:off x="8625318" y="3517358"/>
            <a:ext cx="423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6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BB96-6BB2-42D8-A0FF-9833A113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Monitoring +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BEE4A-31CD-4C0D-A958-5B1652549442}"/>
              </a:ext>
            </a:extLst>
          </p:cNvPr>
          <p:cNvSpPr txBox="1"/>
          <p:nvPr/>
        </p:nvSpPr>
        <p:spPr>
          <a:xfrm>
            <a:off x="838200" y="5363260"/>
            <a:ext cx="10677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hlinkClick r:id="rId2"/>
              </a:rPr>
              <a:t>https://elearning.bits.vib.be/courses/alphafold/lessons/alphafold-on-the-hpc/topic/troubleshooting/</a:t>
            </a:r>
            <a:endParaRPr lang="en-GB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B81C8-5E20-416E-BAEE-E9E2B8FCBB8F}"/>
              </a:ext>
            </a:extLst>
          </p:cNvPr>
          <p:cNvSpPr txBox="1"/>
          <p:nvPr/>
        </p:nvSpPr>
        <p:spPr>
          <a:xfrm>
            <a:off x="581025" y="4993928"/>
            <a:ext cx="28956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b="1">
                <a:solidFill>
                  <a:schemeClr val="accent5"/>
                </a:solidFill>
              </a:rPr>
              <a:t>Troubleshooting: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B8D5D-81AC-465D-8144-21BEE086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4740"/>
            <a:ext cx="3981450" cy="32700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8B00DC-694C-4318-845A-DC1FE5FE9B64}"/>
              </a:ext>
            </a:extLst>
          </p:cNvPr>
          <p:cNvSpPr/>
          <p:nvPr/>
        </p:nvSpPr>
        <p:spPr>
          <a:xfrm>
            <a:off x="2085478" y="3987492"/>
            <a:ext cx="2105522" cy="708333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EE79D-A842-4F40-A3E6-2A34D1061BB7}"/>
              </a:ext>
            </a:extLst>
          </p:cNvPr>
          <p:cNvSpPr txBox="1"/>
          <p:nvPr/>
        </p:nvSpPr>
        <p:spPr>
          <a:xfrm>
            <a:off x="4282444" y="3903044"/>
            <a:ext cx="4710114" cy="7927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>
                <a:solidFill>
                  <a:schemeClr val="accent5"/>
                </a:solidFill>
              </a:rPr>
              <a:t>error file: tells when something goes wrong</a:t>
            </a:r>
          </a:p>
          <a:p>
            <a:pPr>
              <a:lnSpc>
                <a:spcPct val="150000"/>
              </a:lnSpc>
            </a:pPr>
            <a:r>
              <a:rPr lang="en-GB" sz="1600">
                <a:solidFill>
                  <a:schemeClr val="accent5"/>
                </a:solidFill>
              </a:rPr>
              <a:t>output file: tells where output files are located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EE9210-A881-4FA6-8C3B-A5DF3B6B2324}"/>
              </a:ext>
            </a:extLst>
          </p:cNvPr>
          <p:cNvSpPr/>
          <p:nvPr/>
        </p:nvSpPr>
        <p:spPr>
          <a:xfrm>
            <a:off x="2142628" y="3269977"/>
            <a:ext cx="495300" cy="2381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7EFF0C-9251-425C-B1C6-7AD05FA8030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637928" y="2955678"/>
            <a:ext cx="2581772" cy="433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A536683-2610-4C5A-B783-A82D909A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2324834"/>
            <a:ext cx="2581772" cy="64229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CFA599-3FEB-43E7-B8E8-9ACA5E538FEA}"/>
              </a:ext>
            </a:extLst>
          </p:cNvPr>
          <p:cNvSpPr/>
          <p:nvPr/>
        </p:nvSpPr>
        <p:spPr>
          <a:xfrm>
            <a:off x="6714627" y="2645981"/>
            <a:ext cx="781547" cy="238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C11F82-F398-4A87-B100-A808F55AC6B4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V="1">
            <a:off x="7105401" y="1438620"/>
            <a:ext cx="993550" cy="120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A1E5818-B47B-4267-8310-83C0C2A82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126" y="375130"/>
            <a:ext cx="2299649" cy="106349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745576-1440-4A2B-84F4-18057A01FC63}"/>
              </a:ext>
            </a:extLst>
          </p:cNvPr>
          <p:cNvSpPr/>
          <p:nvPr/>
        </p:nvSpPr>
        <p:spPr>
          <a:xfrm>
            <a:off x="8382604" y="759132"/>
            <a:ext cx="428021" cy="2381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732FEE-3E48-47D0-8FC6-9CAE8480765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810625" y="878195"/>
            <a:ext cx="903948" cy="24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37170F4-52E8-4C14-BD37-2E9A87F42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573" y="343757"/>
            <a:ext cx="1886877" cy="56572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7B6B40C-9395-4513-8FEA-660E9243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35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20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EEEFD-24E7-4873-BB8D-960846F17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1" y="1276472"/>
            <a:ext cx="11630473" cy="390512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/>
            </a:br>
            <a:br>
              <a:rPr lang="en-GB"/>
            </a:br>
            <a:r>
              <a:rPr lang="en-GB"/>
              <a:t>run a prediction on the HPC</a:t>
            </a:r>
            <a:br>
              <a:rPr lang="en-GB"/>
            </a:br>
            <a:br>
              <a:rPr lang="en-GB"/>
            </a:br>
            <a:r>
              <a:rPr lang="en-GB" sz="1600" b="0">
                <a:hlinkClick r:id="rId2"/>
              </a:rPr>
              <a:t>https://elearning.bits.vib.be/courses/alphafold/lessons/vib-training-session-alphafold/topic/first-experiment-on-the-hpc/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23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3DE303-7421-4A3A-AD27-02CF2462A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outputs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8506E32-85C2-4D0A-B8AB-FCEFF1A50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BEDDE-4D21-451C-87DC-DB002405BF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05127-8476-422C-8A6D-EA3B95BAEC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53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F7E989-4D2F-4D28-B5CB-4EDC4BCBBF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introduction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F035AA2-3FF8-437B-8701-72F28C1BF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58029-6A5E-4250-BBDC-8461376455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8EB4B-5D83-47C1-A7CF-97DD79AD77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57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8FE4E3-C715-4976-A689-ED22B0C0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output folder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055FE48-D31C-4EA5-8064-82E9B03C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29" y="1504949"/>
            <a:ext cx="5976541" cy="526732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FDD896C-793C-42B7-A5CC-AC73AABB2CD0}"/>
              </a:ext>
            </a:extLst>
          </p:cNvPr>
          <p:cNvGrpSpPr/>
          <p:nvPr/>
        </p:nvGrpSpPr>
        <p:grpSpPr>
          <a:xfrm>
            <a:off x="2828428" y="648266"/>
            <a:ext cx="8462966" cy="2743439"/>
            <a:chOff x="2828428" y="639863"/>
            <a:chExt cx="8462966" cy="2743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55FE11-C3F9-4B2A-9F7F-449FFF35E141}"/>
                </a:ext>
              </a:extLst>
            </p:cNvPr>
            <p:cNvSpPr/>
            <p:nvPr/>
          </p:nvSpPr>
          <p:spPr>
            <a:xfrm>
              <a:off x="2828428" y="1830542"/>
              <a:ext cx="486272" cy="317808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DB67A4-200F-4DEE-86E9-ABEA64BA07B7}"/>
                </a:ext>
              </a:extLst>
            </p:cNvPr>
            <p:cNvCxnSpPr>
              <a:cxnSpLocks/>
              <a:stCxn id="8" idx="3"/>
              <a:endCxn id="31" idx="1"/>
            </p:cNvCxnSpPr>
            <p:nvPr/>
          </p:nvCxnSpPr>
          <p:spPr>
            <a:xfrm>
              <a:off x="3314700" y="1989446"/>
              <a:ext cx="1739539" cy="221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08F6847-D668-4D48-BAC5-2BEA2F3C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239" y="639863"/>
              <a:ext cx="6237155" cy="2743439"/>
            </a:xfrm>
            <a:prstGeom prst="rect">
              <a:avLst/>
            </a:prstGeom>
            <a:ln>
              <a:solidFill>
                <a:srgbClr val="FF681E"/>
              </a:solidFill>
            </a:ln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AD7BF1-56AF-4FAF-B7AD-CE59BAE0A903}"/>
              </a:ext>
            </a:extLst>
          </p:cNvPr>
          <p:cNvGrpSpPr/>
          <p:nvPr/>
        </p:nvGrpSpPr>
        <p:grpSpPr>
          <a:xfrm>
            <a:off x="2828427" y="2207828"/>
            <a:ext cx="8289712" cy="479066"/>
            <a:chOff x="2828427" y="2207828"/>
            <a:chExt cx="8289712" cy="4790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8FD78E-20E8-4F06-BBA8-8C319EB2DE0B}"/>
                </a:ext>
              </a:extLst>
            </p:cNvPr>
            <p:cNvSpPr/>
            <p:nvPr/>
          </p:nvSpPr>
          <p:spPr>
            <a:xfrm>
              <a:off x="2828427" y="2207828"/>
              <a:ext cx="781547" cy="317808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1936F7-798D-4551-8BA2-E2602372D5B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609974" y="2366732"/>
              <a:ext cx="4124326" cy="609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447349-D581-4A20-8A35-5ABBF5E5E139}"/>
                </a:ext>
              </a:extLst>
            </p:cNvPr>
            <p:cNvSpPr txBox="1"/>
            <p:nvPr/>
          </p:nvSpPr>
          <p:spPr>
            <a:xfrm>
              <a:off x="7827388" y="2225229"/>
              <a:ext cx="3290751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Actual input given to the predictor (after MSA)</a:t>
              </a:r>
            </a:p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.</a:t>
              </a:r>
              <a:r>
                <a:rPr lang="en-GB" sz="1200" b="1" err="1">
                  <a:solidFill>
                    <a:schemeClr val="accent3"/>
                  </a:solidFill>
                </a:rPr>
                <a:t>pkl</a:t>
              </a:r>
              <a:r>
                <a:rPr lang="en-GB" sz="1200" b="1">
                  <a:solidFill>
                    <a:schemeClr val="accent3"/>
                  </a:solidFill>
                </a:rPr>
                <a:t> = specific python data format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B6A42B1-3DBD-428B-8CC0-6FBFC1032432}"/>
              </a:ext>
            </a:extLst>
          </p:cNvPr>
          <p:cNvGrpSpPr/>
          <p:nvPr/>
        </p:nvGrpSpPr>
        <p:grpSpPr>
          <a:xfrm>
            <a:off x="2828427" y="4790056"/>
            <a:ext cx="8462967" cy="1069853"/>
            <a:chOff x="2828427" y="4790056"/>
            <a:chExt cx="8462967" cy="106985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0FBCE4-5B90-42F5-986B-295DF9EC88E3}"/>
                </a:ext>
              </a:extLst>
            </p:cNvPr>
            <p:cNvSpPr/>
            <p:nvPr/>
          </p:nvSpPr>
          <p:spPr>
            <a:xfrm>
              <a:off x="2828427" y="4790056"/>
              <a:ext cx="1410198" cy="723806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9A7E590-0263-4098-8E72-51233A453C10}"/>
                </a:ext>
              </a:extLst>
            </p:cNvPr>
            <p:cNvCxnSpPr>
              <a:cxnSpLocks/>
              <a:stCxn id="19" idx="3"/>
              <a:endCxn id="63" idx="1"/>
            </p:cNvCxnSpPr>
            <p:nvPr/>
          </p:nvCxnSpPr>
          <p:spPr>
            <a:xfrm>
              <a:off x="4238625" y="5151959"/>
              <a:ext cx="3573550" cy="3847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515503A-C5B2-465C-8E63-E3F244222958}"/>
                </a:ext>
              </a:extLst>
            </p:cNvPr>
            <p:cNvSpPr txBox="1"/>
            <p:nvPr/>
          </p:nvSpPr>
          <p:spPr>
            <a:xfrm>
              <a:off x="7812175" y="5213578"/>
              <a:ext cx="3479219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Extra output information (including </a:t>
              </a:r>
              <a:r>
                <a:rPr lang="en-GB" sz="1200" b="1" u="sng">
                  <a:solidFill>
                    <a:schemeClr val="accent3"/>
                  </a:solidFill>
                </a:rPr>
                <a:t>confidence</a:t>
              </a:r>
              <a:r>
                <a:rPr lang="en-GB" sz="1200" b="1">
                  <a:solidFill>
                    <a:schemeClr val="accent3"/>
                  </a:solidFill>
                </a:rPr>
                <a:t>)</a:t>
              </a:r>
            </a:p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.</a:t>
              </a:r>
              <a:r>
                <a:rPr lang="en-GB" sz="1200" b="1" err="1">
                  <a:solidFill>
                    <a:schemeClr val="accent3"/>
                  </a:solidFill>
                </a:rPr>
                <a:t>pkl</a:t>
              </a:r>
              <a:r>
                <a:rPr lang="en-GB" sz="1200" b="1">
                  <a:solidFill>
                    <a:schemeClr val="accent3"/>
                  </a:solidFill>
                </a:rPr>
                <a:t> = specific python data format</a:t>
              </a:r>
            </a:p>
            <a:p>
              <a:pPr algn="l"/>
              <a:r>
                <a:rPr lang="en-GB" sz="1200" b="1">
                  <a:solidFill>
                    <a:schemeClr val="accent3"/>
                  </a:solidFill>
                </a:rPr>
                <a:t>! More later !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221E4C-025D-4D9F-9E36-DF9C7D5AEA67}"/>
              </a:ext>
            </a:extLst>
          </p:cNvPr>
          <p:cNvGrpSpPr/>
          <p:nvPr/>
        </p:nvGrpSpPr>
        <p:grpSpPr>
          <a:xfrm>
            <a:off x="2828427" y="2630143"/>
            <a:ext cx="8217621" cy="2414565"/>
            <a:chOff x="2828427" y="2630143"/>
            <a:chExt cx="8217621" cy="24145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A5B08D-1AEB-42F0-B8CF-C5492453BADD}"/>
                </a:ext>
              </a:extLst>
            </p:cNvPr>
            <p:cNvSpPr/>
            <p:nvPr/>
          </p:nvSpPr>
          <p:spPr>
            <a:xfrm>
              <a:off x="2828427" y="3525605"/>
              <a:ext cx="1181598" cy="317808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D40008-0127-4AA8-BEDA-07272E6BE50C}"/>
                </a:ext>
              </a:extLst>
            </p:cNvPr>
            <p:cNvCxnSpPr>
              <a:cxnSpLocks/>
              <a:stCxn id="15" idx="3"/>
              <a:endCxn id="43" idx="1"/>
            </p:cNvCxnSpPr>
            <p:nvPr/>
          </p:nvCxnSpPr>
          <p:spPr>
            <a:xfrm>
              <a:off x="4010025" y="3684509"/>
              <a:ext cx="4271741" cy="1529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85313F6-F7BB-4958-B512-7D5131EF4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47" t="33087" r="16200"/>
            <a:stretch/>
          </p:blipFill>
          <p:spPr>
            <a:xfrm>
              <a:off x="8281766" y="2630143"/>
              <a:ext cx="2764282" cy="2414565"/>
            </a:xfrm>
            <a:prstGeom prst="rect">
              <a:avLst/>
            </a:prstGeom>
            <a:ln>
              <a:solidFill>
                <a:srgbClr val="FF681E"/>
              </a:solidFill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061602-C3FF-4D0E-910A-0B839B7465FE}"/>
              </a:ext>
            </a:extLst>
          </p:cNvPr>
          <p:cNvGrpSpPr/>
          <p:nvPr/>
        </p:nvGrpSpPr>
        <p:grpSpPr>
          <a:xfrm>
            <a:off x="2828427" y="3703749"/>
            <a:ext cx="8035124" cy="2470380"/>
            <a:chOff x="2828427" y="3703749"/>
            <a:chExt cx="8035124" cy="24703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742E65-50DD-4AE2-B2BD-FAA0EF4DA2CF}"/>
                </a:ext>
              </a:extLst>
            </p:cNvPr>
            <p:cNvSpPr/>
            <p:nvPr/>
          </p:nvSpPr>
          <p:spPr>
            <a:xfrm>
              <a:off x="2828427" y="5603212"/>
              <a:ext cx="781547" cy="317808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7818CE1-3CD8-4632-896E-081EC9547704}"/>
                </a:ext>
              </a:extLst>
            </p:cNvPr>
            <p:cNvCxnSpPr>
              <a:cxnSpLocks/>
              <a:stCxn id="21" idx="3"/>
              <a:endCxn id="49" idx="1"/>
            </p:cNvCxnSpPr>
            <p:nvPr/>
          </p:nvCxnSpPr>
          <p:spPr>
            <a:xfrm flipV="1">
              <a:off x="3609974" y="4938939"/>
              <a:ext cx="3529721" cy="8231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93C1CB6-14A9-4962-AFC0-EAEABED2A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695" y="3703749"/>
              <a:ext cx="3723856" cy="2470380"/>
            </a:xfrm>
            <a:prstGeom prst="rect">
              <a:avLst/>
            </a:prstGeom>
            <a:ln>
              <a:solidFill>
                <a:srgbClr val="FF681E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1A46A5D-A91E-43D3-9B95-0DE0A48E1F0A}"/>
              </a:ext>
            </a:extLst>
          </p:cNvPr>
          <p:cNvGrpSpPr/>
          <p:nvPr/>
        </p:nvGrpSpPr>
        <p:grpSpPr>
          <a:xfrm>
            <a:off x="2828427" y="2596149"/>
            <a:ext cx="6359360" cy="4176125"/>
            <a:chOff x="2828427" y="2596149"/>
            <a:chExt cx="6359360" cy="41761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EC293B-BE2C-4B4E-883A-D48312F9DBD8}"/>
                </a:ext>
              </a:extLst>
            </p:cNvPr>
            <p:cNvSpPr/>
            <p:nvPr/>
          </p:nvSpPr>
          <p:spPr>
            <a:xfrm>
              <a:off x="2828427" y="2596149"/>
              <a:ext cx="991098" cy="815017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9732E7-26A1-4D85-9DC8-4E8240649C42}"/>
                </a:ext>
              </a:extLst>
            </p:cNvPr>
            <p:cNvCxnSpPr>
              <a:cxnSpLocks/>
              <a:stCxn id="13" idx="3"/>
              <a:endCxn id="54" idx="1"/>
            </p:cNvCxnSpPr>
            <p:nvPr/>
          </p:nvCxnSpPr>
          <p:spPr>
            <a:xfrm>
              <a:off x="3819525" y="3003658"/>
              <a:ext cx="2706635" cy="8169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931FD9-222F-4D5B-851B-97A37E3CC5D3}"/>
                </a:ext>
              </a:extLst>
            </p:cNvPr>
            <p:cNvSpPr/>
            <p:nvPr/>
          </p:nvSpPr>
          <p:spPr>
            <a:xfrm>
              <a:off x="2828427" y="3906514"/>
              <a:ext cx="1524498" cy="820397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2D3B3A6-A027-4C74-889D-A111D27379EF}"/>
                </a:ext>
              </a:extLst>
            </p:cNvPr>
            <p:cNvCxnSpPr>
              <a:cxnSpLocks/>
              <a:stCxn id="17" idx="3"/>
              <a:endCxn id="54" idx="1"/>
            </p:cNvCxnSpPr>
            <p:nvPr/>
          </p:nvCxnSpPr>
          <p:spPr>
            <a:xfrm flipV="1">
              <a:off x="4352925" y="3820650"/>
              <a:ext cx="2173235" cy="49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6D0C47-3118-46AB-B33F-8027EE329B31}"/>
                </a:ext>
              </a:extLst>
            </p:cNvPr>
            <p:cNvSpPr/>
            <p:nvPr/>
          </p:nvSpPr>
          <p:spPr>
            <a:xfrm>
              <a:off x="2828427" y="5984164"/>
              <a:ext cx="1657848" cy="788110"/>
            </a:xfrm>
            <a:prstGeom prst="rect">
              <a:avLst/>
            </a:prstGeom>
            <a:solidFill>
              <a:srgbClr val="DB9B7F">
                <a:alpha val="23137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667F68E-9C16-4301-8A0D-AD60A102DE6F}"/>
                </a:ext>
              </a:extLst>
            </p:cNvPr>
            <p:cNvCxnSpPr>
              <a:cxnSpLocks/>
              <a:stCxn id="23" idx="3"/>
              <a:endCxn id="54" idx="1"/>
            </p:cNvCxnSpPr>
            <p:nvPr/>
          </p:nvCxnSpPr>
          <p:spPr>
            <a:xfrm flipV="1">
              <a:off x="4486275" y="3820650"/>
              <a:ext cx="2039885" cy="255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072D10D-42AF-4F1F-973F-9F368DD1A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6160" y="2876289"/>
              <a:ext cx="2661627" cy="1888721"/>
            </a:xfrm>
            <a:prstGeom prst="rect">
              <a:avLst/>
            </a:prstGeom>
            <a:ln>
              <a:solidFill>
                <a:srgbClr val="FF681E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097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8FE4E3-C715-4976-A689-ED22B0C0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output folder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055FE48-D31C-4EA5-8064-82E9B03C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29" y="1504949"/>
            <a:ext cx="5976541" cy="52673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4A4070-4488-42F0-A539-68A41D954D1C}"/>
              </a:ext>
            </a:extLst>
          </p:cNvPr>
          <p:cNvSpPr/>
          <p:nvPr/>
        </p:nvSpPr>
        <p:spPr>
          <a:xfrm>
            <a:off x="2847479" y="2596842"/>
            <a:ext cx="886322" cy="832158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27F45F-603E-4C5E-BCC4-E97C4AF58544}"/>
              </a:ext>
            </a:extLst>
          </p:cNvPr>
          <p:cNvSpPr/>
          <p:nvPr/>
        </p:nvSpPr>
        <p:spPr>
          <a:xfrm>
            <a:off x="2847477" y="4816167"/>
            <a:ext cx="1353048" cy="679758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954876-E7AB-4960-911F-AC5C882985E8}"/>
              </a:ext>
            </a:extLst>
          </p:cNvPr>
          <p:cNvSpPr/>
          <p:nvPr/>
        </p:nvSpPr>
        <p:spPr>
          <a:xfrm>
            <a:off x="2847476" y="3502996"/>
            <a:ext cx="1172073" cy="345104"/>
          </a:xfrm>
          <a:prstGeom prst="rect">
            <a:avLst/>
          </a:prstGeom>
          <a:solidFill>
            <a:srgbClr val="EDDF27">
              <a:alpha val="2392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67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3DE303-7421-4A3A-AD27-02CF2462A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Evaluating &amp; interpreting </a:t>
            </a:r>
            <a:r>
              <a:rPr lang="en-GB" err="1"/>
              <a:t>AlphaFold</a:t>
            </a:r>
            <a:r>
              <a:rPr lang="en-GB"/>
              <a:t> predictions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55DF170-2F4F-44F7-8671-F73F0E06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7CF2E-7B0A-4EDC-859E-B4B574970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B1FE-736B-42A3-A3A5-A449897719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312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0DE7-6C5A-464B-B944-EE12D2A3C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94982"/>
            <a:ext cx="11353800" cy="1325563"/>
          </a:xfrm>
        </p:spPr>
        <p:txBody>
          <a:bodyPr/>
          <a:lstStyle/>
          <a:p>
            <a:r>
              <a:rPr lang="en-GB">
                <a:latin typeface="Corbel"/>
              </a:rPr>
              <a:t>Metrics and scores to evaluate model accuracy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DE0A3-9968-4B84-91F1-BCD88AB8B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en-GB" b="1" err="1">
                <a:latin typeface="Corbel"/>
              </a:rPr>
              <a:t>pTM</a:t>
            </a:r>
            <a:r>
              <a:rPr lang="en-GB" b="1">
                <a:latin typeface="Corbel"/>
              </a:rPr>
              <a:t>: </a:t>
            </a:r>
            <a:r>
              <a:rPr lang="en-GB">
                <a:latin typeface="Corbel"/>
              </a:rPr>
              <a:t>predicted TM-score </a:t>
            </a:r>
          </a:p>
          <a:p>
            <a:pPr>
              <a:spcBef>
                <a:spcPts val="0"/>
              </a:spcBef>
            </a:pPr>
            <a:r>
              <a:rPr lang="en-GB" sz="2000" b="1">
                <a:latin typeface="Corbel"/>
              </a:rPr>
              <a:t>	- global accuracy metric (score between 0 and 1)</a:t>
            </a:r>
          </a:p>
          <a:p>
            <a:pPr>
              <a:spcBef>
                <a:spcPts val="0"/>
              </a:spcBef>
            </a:pPr>
            <a:endParaRPr lang="en-GB" b="1">
              <a:latin typeface="Corbe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err="1">
                <a:latin typeface="Corbel"/>
              </a:rPr>
              <a:t>pLDDT</a:t>
            </a:r>
            <a:r>
              <a:rPr lang="en-GB" b="1">
                <a:latin typeface="Corbel"/>
              </a:rPr>
              <a:t>: </a:t>
            </a:r>
            <a:r>
              <a:rPr lang="en-GB"/>
              <a:t>predicted local distance difference test</a:t>
            </a:r>
          </a:p>
          <a:p>
            <a:pPr lvl="2"/>
            <a:r>
              <a:rPr lang="en-GB" b="1">
                <a:latin typeface="Corbel"/>
              </a:rPr>
              <a:t>- local (per residue) confidence metric</a:t>
            </a:r>
          </a:p>
          <a:p>
            <a:pPr lvl="2"/>
            <a:endParaRPr lang="en-GB" b="1">
              <a:latin typeface="Corbel"/>
            </a:endParaRPr>
          </a:p>
          <a:p>
            <a:pPr marL="457200" indent="-457200">
              <a:buChar char="•"/>
            </a:pPr>
            <a:r>
              <a:rPr lang="en-GB" b="1">
                <a:latin typeface="Corbel"/>
              </a:rPr>
              <a:t>PAE: predicted alignment error </a:t>
            </a:r>
          </a:p>
          <a:p>
            <a:pPr marL="944563" lvl="3">
              <a:buFontTx/>
            </a:pPr>
            <a:r>
              <a:rPr lang="en-GB" b="1">
                <a:latin typeface="Corbel"/>
              </a:rPr>
              <a:t>- assesses interdomain accuracy in multidomain proteins</a:t>
            </a:r>
          </a:p>
          <a:p>
            <a:pPr marL="944563" lvl="3">
              <a:buFontTx/>
            </a:pPr>
            <a:r>
              <a:rPr lang="en-GB" b="1">
                <a:latin typeface="Corbel"/>
              </a:rPr>
              <a:t>- evaluation of protein-protein complexes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26015-42C7-462F-8CCB-A92E3B54D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33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7B823-FC9A-798D-4DC1-1F0821C61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905" y="1684213"/>
            <a:ext cx="3580891" cy="2238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CE238-F31D-2610-916E-B439598A8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68" y="4079844"/>
            <a:ext cx="2504383" cy="2746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19791-4C6A-085F-3E95-C3D49ADB127F}"/>
              </a:ext>
            </a:extLst>
          </p:cNvPr>
          <p:cNvSpPr txBox="1"/>
          <p:nvPr/>
        </p:nvSpPr>
        <p:spPr>
          <a:xfrm>
            <a:off x="8814543" y="4125789"/>
            <a:ext cx="14499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b="1"/>
              <a:t>PAE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40A2E-ECC8-D20F-3067-14270C04EED8}"/>
              </a:ext>
            </a:extLst>
          </p:cNvPr>
          <p:cNvSpPr txBox="1"/>
          <p:nvPr/>
        </p:nvSpPr>
        <p:spPr>
          <a:xfrm>
            <a:off x="9215589" y="3065140"/>
            <a:ext cx="14499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b="1"/>
              <a:t>pLDDT plot</a:t>
            </a:r>
          </a:p>
        </p:txBody>
      </p:sp>
    </p:spTree>
    <p:extLst>
      <p:ext uri="{BB962C8B-B14F-4D97-AF65-F5344CB8AC3E}">
        <p14:creationId xmlns:p14="http://schemas.microsoft.com/office/powerpoint/2010/main" val="3481332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FFEA-17D4-3544-A8A1-4656653D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63" y="275915"/>
            <a:ext cx="11353800" cy="1325563"/>
          </a:xfrm>
        </p:spPr>
        <p:txBody>
          <a:bodyPr/>
          <a:lstStyle/>
          <a:p>
            <a:pPr algn="ctr"/>
            <a:r>
              <a:rPr lang="en-GB" err="1">
                <a:latin typeface="Corbel"/>
              </a:rPr>
              <a:t>pTM</a:t>
            </a:r>
            <a:r>
              <a:rPr lang="en-GB">
                <a:latin typeface="Corbel"/>
              </a:rPr>
              <a:t>-score: </a:t>
            </a:r>
            <a:r>
              <a:rPr lang="en-GB" b="0">
                <a:latin typeface="Corbel"/>
              </a:rPr>
              <a:t>intrinsic model accuracy estimate</a:t>
            </a:r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91544-A7D9-4D4C-9F6D-5F8D4164002E}"/>
              </a:ext>
            </a:extLst>
          </p:cNvPr>
          <p:cNvSpPr txBox="1"/>
          <p:nvPr/>
        </p:nvSpPr>
        <p:spPr>
          <a:xfrm>
            <a:off x="1047629" y="1486644"/>
            <a:ext cx="10512999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TM-score</a:t>
            </a:r>
            <a:r>
              <a:rPr lang="en-GB"/>
              <a:t> indicates the similarity between two structures by a score </a:t>
            </a:r>
            <a:r>
              <a:rPr lang="en-GB" b="1"/>
              <a:t>between 0 and 1</a:t>
            </a:r>
            <a:r>
              <a:rPr lang="en-GB"/>
              <a:t>, where 1 indicates a perfect match between two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TM-score is intended as a more accurate measure of the global similarity of full-length protein structures than the often used RMSD measure (independent of protein length, less sensitive to local dissimilarity).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pTM</a:t>
            </a:r>
            <a:r>
              <a:rPr lang="en-GB"/>
              <a:t> score is the </a:t>
            </a:r>
            <a:r>
              <a:rPr lang="en-GB" b="1"/>
              <a:t>predicted TM-score </a:t>
            </a:r>
            <a:r>
              <a:rPr lang="en-GB"/>
              <a:t>between the structural prediction and the (unknown) true structure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err="1"/>
              <a:t>Alphafold</a:t>
            </a:r>
            <a:r>
              <a:rPr lang="en-GB" b="1"/>
              <a:t> predictions (typically 5) are ranked based on the </a:t>
            </a:r>
            <a:r>
              <a:rPr lang="en-GB" b="1" err="1"/>
              <a:t>pTM</a:t>
            </a:r>
            <a:r>
              <a:rPr lang="en-GB" b="1"/>
              <a:t> score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1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/>
              <a:t>References: </a:t>
            </a:r>
          </a:p>
          <a:p>
            <a:pPr marL="361950"/>
            <a:r>
              <a:rPr lang="en-GB" u="sng">
                <a:latin typeface="Corbel" panose="020B0503020204020204" pitchFamily="34" charset="0"/>
              </a:rPr>
              <a:t>TM-score</a:t>
            </a:r>
            <a:r>
              <a:rPr lang="en-GB">
                <a:latin typeface="Corbel" panose="020B0503020204020204" pitchFamily="34" charset="0"/>
              </a:rPr>
              <a:t>: Zhang Y and Skolnick J (2004). "Scoring function for automated assessment of protein structure template quality". </a:t>
            </a:r>
            <a:r>
              <a:rPr lang="en-GB" i="1">
                <a:latin typeface="Corbel" panose="020B0503020204020204" pitchFamily="34" charset="0"/>
              </a:rPr>
              <a:t>Proteins</a:t>
            </a:r>
          </a:p>
          <a:p>
            <a:pPr marL="361950"/>
            <a:r>
              <a:rPr lang="en-GB" u="sng" err="1">
                <a:latin typeface="Corbel" panose="020B0503020204020204" pitchFamily="34" charset="0"/>
              </a:rPr>
              <a:t>pTM</a:t>
            </a:r>
            <a:r>
              <a:rPr lang="en-GB" u="sng">
                <a:latin typeface="Corbel" panose="020B0503020204020204" pitchFamily="34" charset="0"/>
              </a:rPr>
              <a:t> score</a:t>
            </a:r>
            <a:r>
              <a:rPr lang="en-GB">
                <a:latin typeface="Corbel" panose="020B0503020204020204" pitchFamily="34" charset="0"/>
              </a:rPr>
              <a:t>: Jumper et al., (2021). “Highly accurate protein structure prediction with </a:t>
            </a:r>
            <a:r>
              <a:rPr lang="en-GB" err="1">
                <a:latin typeface="Corbel" panose="020B0503020204020204" pitchFamily="34" charset="0"/>
              </a:rPr>
              <a:t>AlphaFold</a:t>
            </a:r>
            <a:r>
              <a:rPr lang="en-GB">
                <a:latin typeface="Corbel" panose="020B0503020204020204" pitchFamily="34" charset="0"/>
              </a:rPr>
              <a:t>”. </a:t>
            </a:r>
            <a:r>
              <a:rPr lang="en-GB" i="1">
                <a:latin typeface="Corbel" panose="020B0503020204020204" pitchFamily="34" charset="0"/>
              </a:rPr>
              <a:t>Nature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BE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7FB3-73DF-4FE1-B763-A6DDB972B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15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599EB85-7EB9-4538-819D-CF47B421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005" y="84776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CC4F7-1D69-DB4E-8783-18B969792C73}"/>
              </a:ext>
            </a:extLst>
          </p:cNvPr>
          <p:cNvSpPr txBox="1"/>
          <p:nvPr/>
        </p:nvSpPr>
        <p:spPr>
          <a:xfrm>
            <a:off x="-5170035" y="4485980"/>
            <a:ext cx="859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0" indent="-317500"/>
            <a:endParaRPr lang="en-BE"/>
          </a:p>
          <a:p>
            <a:pPr marL="317500" indent="-317500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1A398-11D4-ED4C-A332-F9FD2C092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0" b="2501"/>
          <a:stretch/>
        </p:blipFill>
        <p:spPr>
          <a:xfrm>
            <a:off x="2630806" y="3496047"/>
            <a:ext cx="2942190" cy="3045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C2CEE-E173-014F-868C-10B73B4C77E8}"/>
              </a:ext>
            </a:extLst>
          </p:cNvPr>
          <p:cNvSpPr txBox="1"/>
          <p:nvPr/>
        </p:nvSpPr>
        <p:spPr>
          <a:xfrm>
            <a:off x="697942" y="1317951"/>
            <a:ext cx="57373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u="sng" err="1"/>
              <a:t>pLDDT</a:t>
            </a:r>
            <a:r>
              <a:rPr lang="en-GB"/>
              <a:t>: </a:t>
            </a:r>
            <a:r>
              <a:rPr lang="en-GB" b="1"/>
              <a:t>p</a:t>
            </a:r>
            <a:r>
              <a:rPr lang="en-GB"/>
              <a:t>redicted </a:t>
            </a:r>
            <a:r>
              <a:rPr lang="en-GB" b="1"/>
              <a:t>l</a:t>
            </a:r>
            <a:r>
              <a:rPr lang="en-GB"/>
              <a:t>ocal </a:t>
            </a:r>
            <a:r>
              <a:rPr lang="en-GB" b="1"/>
              <a:t>d</a:t>
            </a:r>
            <a:r>
              <a:rPr lang="en-GB"/>
              <a:t>istance </a:t>
            </a:r>
            <a:r>
              <a:rPr lang="en-GB" b="1"/>
              <a:t>d</a:t>
            </a:r>
            <a:r>
              <a:rPr lang="en-GB"/>
              <a:t>ifference </a:t>
            </a:r>
            <a:r>
              <a:rPr lang="en-GB" b="1"/>
              <a:t>t</a:t>
            </a:r>
            <a:r>
              <a:rPr lang="en-GB"/>
              <a:t>est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per residue confidence metric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Estimates agreement of local environment between true structure and prediction 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structural models are coloured according to the </a:t>
            </a:r>
            <a:r>
              <a:rPr lang="en-GB" err="1"/>
              <a:t>pLDDT</a:t>
            </a:r>
            <a:r>
              <a:rPr lang="en-GB"/>
              <a:t>-metric (relative scale 1- 100):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r>
              <a:rPr lang="en-GB"/>
              <a:t> </a:t>
            </a:r>
            <a:endParaRPr lang="en-BE"/>
          </a:p>
          <a:p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BE2AE-8DF7-C547-85BB-430E052E06EE}"/>
              </a:ext>
            </a:extLst>
          </p:cNvPr>
          <p:cNvSpPr txBox="1"/>
          <p:nvPr/>
        </p:nvSpPr>
        <p:spPr>
          <a:xfrm>
            <a:off x="6215449" y="4831163"/>
            <a:ext cx="186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Signal sequence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DE559-D42C-B948-873B-72626753C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80019">
            <a:off x="8014021" y="3162048"/>
            <a:ext cx="1084862" cy="1084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57D20-D645-C042-92E0-7ECEC83C758C}"/>
              </a:ext>
            </a:extLst>
          </p:cNvPr>
          <p:cNvSpPr txBox="1"/>
          <p:nvPr/>
        </p:nvSpPr>
        <p:spPr>
          <a:xfrm>
            <a:off x="6345315" y="5965034"/>
            <a:ext cx="250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b="1">
                <a:solidFill>
                  <a:srgbClr val="BBA10E"/>
                </a:solidFill>
              </a:rPr>
              <a:t>Loop region</a:t>
            </a:r>
          </a:p>
          <a:p>
            <a:pPr algn="r"/>
            <a:r>
              <a:rPr lang="en-BE" b="1">
                <a:solidFill>
                  <a:srgbClr val="BBA10E"/>
                </a:solidFill>
              </a:rPr>
              <a:t>(low-confidence)</a:t>
            </a:r>
          </a:p>
          <a:p>
            <a:r>
              <a:rPr lang="en-BE" b="1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21C2F-19E7-9C4B-923B-E0B0D280C13F}"/>
              </a:ext>
            </a:extLst>
          </p:cNvPr>
          <p:cNvSpPr txBox="1"/>
          <p:nvPr/>
        </p:nvSpPr>
        <p:spPr>
          <a:xfrm>
            <a:off x="7410203" y="1745989"/>
            <a:ext cx="250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b="1">
                <a:solidFill>
                  <a:srgbClr val="0C4CC6"/>
                </a:solidFill>
              </a:rPr>
              <a:t>4-helix bundle region</a:t>
            </a:r>
          </a:p>
          <a:p>
            <a:pPr algn="ctr"/>
            <a:r>
              <a:rPr lang="en-BE" b="1">
                <a:solidFill>
                  <a:srgbClr val="0C4CC6"/>
                </a:solidFill>
              </a:rPr>
              <a:t>(high-confidence)</a:t>
            </a:r>
          </a:p>
          <a:p>
            <a:pPr algn="ctr"/>
            <a:r>
              <a:rPr lang="en-BE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105984-3DD6-A14B-9124-A105E5803720}"/>
              </a:ext>
            </a:extLst>
          </p:cNvPr>
          <p:cNvCxnSpPr>
            <a:cxnSpLocks/>
          </p:cNvCxnSpPr>
          <p:nvPr/>
        </p:nvCxnSpPr>
        <p:spPr>
          <a:xfrm flipH="1" flipV="1">
            <a:off x="9110100" y="2399702"/>
            <a:ext cx="661663" cy="773310"/>
          </a:xfrm>
          <a:prstGeom prst="straightConnector1">
            <a:avLst/>
          </a:prstGeom>
          <a:ln w="44450">
            <a:solidFill>
              <a:srgbClr val="0C4CC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828E64-F529-CF4B-8201-31603D9D76F9}"/>
              </a:ext>
            </a:extLst>
          </p:cNvPr>
          <p:cNvCxnSpPr>
            <a:cxnSpLocks/>
          </p:cNvCxnSpPr>
          <p:nvPr/>
        </p:nvCxnSpPr>
        <p:spPr>
          <a:xfrm flipH="1">
            <a:off x="8521316" y="5662598"/>
            <a:ext cx="543697" cy="332749"/>
          </a:xfrm>
          <a:prstGeom prst="straightConnector1">
            <a:avLst/>
          </a:prstGeom>
          <a:ln w="44450">
            <a:solidFill>
              <a:srgbClr val="BBA10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587AA3-6FBE-C048-8B79-B17526070189}"/>
              </a:ext>
            </a:extLst>
          </p:cNvPr>
          <p:cNvSpPr txBox="1"/>
          <p:nvPr/>
        </p:nvSpPr>
        <p:spPr>
          <a:xfrm>
            <a:off x="8039288" y="1356671"/>
            <a:ext cx="375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/>
              <a:t>Structural model for Human TSLP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607BB-67CB-467E-BBE5-D0888BBA6C99}"/>
              </a:ext>
            </a:extLst>
          </p:cNvPr>
          <p:cNvSpPr txBox="1"/>
          <p:nvPr/>
        </p:nvSpPr>
        <p:spPr>
          <a:xfrm>
            <a:off x="11775057" y="6478436"/>
            <a:ext cx="41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21</a:t>
            </a:r>
            <a:endParaRPr lang="en-B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E55C159-D42D-D245-894F-E752AFDC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27" y="62642"/>
            <a:ext cx="11353800" cy="1325563"/>
          </a:xfrm>
        </p:spPr>
        <p:txBody>
          <a:bodyPr/>
          <a:lstStyle/>
          <a:p>
            <a:pPr algn="ctr"/>
            <a:r>
              <a:rPr lang="en-GB" err="1">
                <a:latin typeface="Corbel"/>
              </a:rPr>
              <a:t>pLDDT</a:t>
            </a:r>
            <a:r>
              <a:rPr lang="en-GB">
                <a:latin typeface="Corbel"/>
              </a:rPr>
              <a:t>-score reflects local model accuracy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BCF4C-489F-4B5F-BCC6-119D06EE7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14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7DAA3-510F-1040-BCB1-BB6D4FCB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71" y="950065"/>
            <a:ext cx="8140700" cy="579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D5A81-22FA-5F46-831F-97D4006C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69" y="3534906"/>
            <a:ext cx="2494829" cy="997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29218-2541-FE48-9E84-AB19C1588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9" y="1313483"/>
            <a:ext cx="4102100" cy="9779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773CF6B-ECB4-D74A-A8D0-A76FBD80A744}"/>
              </a:ext>
            </a:extLst>
          </p:cNvPr>
          <p:cNvSpPr/>
          <p:nvPr/>
        </p:nvSpPr>
        <p:spPr>
          <a:xfrm>
            <a:off x="1055914" y="1928971"/>
            <a:ext cx="836370" cy="4109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676D91-39F0-374F-889C-5F318605CBEE}"/>
              </a:ext>
            </a:extLst>
          </p:cNvPr>
          <p:cNvSpPr/>
          <p:nvPr/>
        </p:nvSpPr>
        <p:spPr>
          <a:xfrm>
            <a:off x="372469" y="2398792"/>
            <a:ext cx="45586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err="1"/>
              <a:t>Pdb</a:t>
            </a:r>
            <a:r>
              <a:rPr lang="en-GB"/>
              <a:t> file is opened with a molecular graphics programs such as </a:t>
            </a:r>
            <a:r>
              <a:rPr lang="en-GB" err="1"/>
              <a:t>Pymol</a:t>
            </a:r>
            <a:r>
              <a:rPr lang="en-GB"/>
              <a:t>, Chimera or </a:t>
            </a:r>
            <a:r>
              <a:rPr lang="en-GB" err="1"/>
              <a:t>Yasara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4CF3A-0A2D-8349-830C-2301EFEE415C}"/>
              </a:ext>
            </a:extLst>
          </p:cNvPr>
          <p:cNvSpPr txBox="1"/>
          <p:nvPr/>
        </p:nvSpPr>
        <p:spPr>
          <a:xfrm>
            <a:off x="1687400" y="3997305"/>
            <a:ext cx="30012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BE" sz="1400"/>
              <a:t>EDU VERSION available free of charge</a:t>
            </a:r>
          </a:p>
          <a:p>
            <a:r>
              <a:rPr lang="en-BE" sz="1400"/>
              <a:t>(available on Mac, Windows, Linux)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EC174-9396-9E41-BD6C-0E1EC2732D54}"/>
              </a:ext>
            </a:extLst>
          </p:cNvPr>
          <p:cNvSpPr txBox="1"/>
          <p:nvPr/>
        </p:nvSpPr>
        <p:spPr>
          <a:xfrm>
            <a:off x="6715261" y="1928971"/>
            <a:ext cx="466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b="1">
                <a:solidFill>
                  <a:schemeClr val="bg1"/>
                </a:solidFill>
              </a:rPr>
              <a:t>PyMOL session window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DFB8BB-6C97-4143-A936-91753E09479B}"/>
              </a:ext>
            </a:extLst>
          </p:cNvPr>
          <p:cNvSpPr/>
          <p:nvPr/>
        </p:nvSpPr>
        <p:spPr>
          <a:xfrm>
            <a:off x="372468" y="4718190"/>
            <a:ext cx="455861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 err="1"/>
              <a:t>Pdb</a:t>
            </a:r>
            <a:r>
              <a:rPr lang="en-GB"/>
              <a:t> file stores the coordinates and per-residue </a:t>
            </a:r>
            <a:r>
              <a:rPr lang="en-GB" err="1"/>
              <a:t>pLDDT</a:t>
            </a:r>
            <a:r>
              <a:rPr lang="en-GB"/>
              <a:t>-score</a:t>
            </a:r>
          </a:p>
          <a:p>
            <a:pPr marL="285750" indent="-285750"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GB"/>
              <a:t>Model can easily be according to confidence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90448F-95CB-F34E-B232-B68C98F14FA0}"/>
              </a:ext>
            </a:extLst>
          </p:cNvPr>
          <p:cNvSpPr txBox="1"/>
          <p:nvPr/>
        </p:nvSpPr>
        <p:spPr>
          <a:xfrm>
            <a:off x="4651348" y="3948806"/>
            <a:ext cx="278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/>
              <a:t>AlphaFold model </a:t>
            </a:r>
          </a:p>
          <a:p>
            <a:pPr algn="r"/>
            <a:r>
              <a:rPr lang="en-BE"/>
              <a:t>colored by ‘B-factor’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7296A-DA56-A94B-843E-A7F74678AAA0}"/>
              </a:ext>
            </a:extLst>
          </p:cNvPr>
          <p:cNvSpPr txBox="1"/>
          <p:nvPr/>
        </p:nvSpPr>
        <p:spPr>
          <a:xfrm>
            <a:off x="7138738" y="5922782"/>
            <a:ext cx="157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pLDDT score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A4BB09-0A43-184C-9B7C-07669B505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89" y="5801439"/>
            <a:ext cx="3252695" cy="1504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79B0CD-FBFC-404F-B007-4B2EE1081C68}"/>
              </a:ext>
            </a:extLst>
          </p:cNvPr>
          <p:cNvSpPr txBox="1"/>
          <p:nvPr/>
        </p:nvSpPr>
        <p:spPr>
          <a:xfrm>
            <a:off x="4725139" y="5728750"/>
            <a:ext cx="1574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200"/>
              <a:t>Low confidence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152D5-35D8-F349-B987-E1DDF55E6BA0}"/>
              </a:ext>
            </a:extLst>
          </p:cNvPr>
          <p:cNvSpPr txBox="1"/>
          <p:nvPr/>
        </p:nvSpPr>
        <p:spPr>
          <a:xfrm>
            <a:off x="9041337" y="5731536"/>
            <a:ext cx="1574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200"/>
              <a:t>High confidence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9DDE2-ACB4-4AC7-9D6D-F77F116CE258}"/>
              </a:ext>
            </a:extLst>
          </p:cNvPr>
          <p:cNvSpPr txBox="1"/>
          <p:nvPr/>
        </p:nvSpPr>
        <p:spPr>
          <a:xfrm>
            <a:off x="11775057" y="6478436"/>
            <a:ext cx="41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</a:t>
            </a:r>
            <a:endParaRPr lang="en-BE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6F9CD09-045B-DC46-8767-3E5681C0782F}"/>
              </a:ext>
            </a:extLst>
          </p:cNvPr>
          <p:cNvSpPr txBox="1">
            <a:spLocks/>
          </p:cNvSpPr>
          <p:nvPr/>
        </p:nvSpPr>
        <p:spPr>
          <a:xfrm>
            <a:off x="478127" y="62642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err="1">
                <a:latin typeface="Corbel"/>
              </a:rPr>
              <a:t>pLDDT</a:t>
            </a:r>
            <a:r>
              <a:rPr lang="en-GB">
                <a:latin typeface="Corbel"/>
              </a:rPr>
              <a:t>-score reflects local model accuracy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2082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DB8AFF-39C7-EE49-82B0-0FEFCBF7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27" y="62642"/>
            <a:ext cx="11353800" cy="1325563"/>
          </a:xfrm>
        </p:spPr>
        <p:txBody>
          <a:bodyPr/>
          <a:lstStyle/>
          <a:p>
            <a:pPr algn="ctr"/>
            <a:r>
              <a:rPr lang="en-GB" err="1">
                <a:latin typeface="Corbel"/>
              </a:rPr>
              <a:t>pLDDT</a:t>
            </a:r>
            <a:r>
              <a:rPr lang="en-GB">
                <a:latin typeface="Corbel"/>
              </a:rPr>
              <a:t>-score reflects local model accuracy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6064-B286-4607-BAE3-E438FE9B8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37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1B144-0C6A-2FEC-1028-413C65DC5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60" y="985835"/>
            <a:ext cx="8383930" cy="5239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12AFC-30D2-1CC3-9220-CD21AEFA3BD9}"/>
              </a:ext>
            </a:extLst>
          </p:cNvPr>
          <p:cNvSpPr txBox="1"/>
          <p:nvPr/>
        </p:nvSpPr>
        <p:spPr>
          <a:xfrm>
            <a:off x="1225610" y="2651706"/>
            <a:ext cx="1696065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2800" b="1"/>
              <a:t>pLDDT plot</a:t>
            </a:r>
          </a:p>
        </p:txBody>
      </p:sp>
    </p:spTree>
    <p:extLst>
      <p:ext uri="{BB962C8B-B14F-4D97-AF65-F5344CB8AC3E}">
        <p14:creationId xmlns:p14="http://schemas.microsoft.com/office/powerpoint/2010/main" val="1339253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325B7-D1B6-2548-B38D-784A6758D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998" y="904240"/>
            <a:ext cx="9541399" cy="5560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E74CE-C13E-594C-B4DB-9241FD4E78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999" y="904240"/>
            <a:ext cx="9541399" cy="5560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0FBEEA-8F52-1A4E-AF93-20F7856CA76B}"/>
              </a:ext>
            </a:extLst>
          </p:cNvPr>
          <p:cNvSpPr txBox="1"/>
          <p:nvPr/>
        </p:nvSpPr>
        <p:spPr>
          <a:xfrm>
            <a:off x="305210" y="1259843"/>
            <a:ext cx="165528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BE"/>
              <a:t>Prediction for</a:t>
            </a:r>
          </a:p>
          <a:p>
            <a:r>
              <a:rPr lang="en-BE"/>
              <a:t>human LEPR</a:t>
            </a:r>
          </a:p>
          <a:p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6FD98-3E4B-E348-9BDD-3AD0A126C558}"/>
              </a:ext>
            </a:extLst>
          </p:cNvPr>
          <p:cNvSpPr txBox="1"/>
          <p:nvPr/>
        </p:nvSpPr>
        <p:spPr>
          <a:xfrm>
            <a:off x="4085862" y="5023412"/>
            <a:ext cx="157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/>
              <a:t>TM-helix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38F7A-3906-5641-B73A-48D825548614}"/>
              </a:ext>
            </a:extLst>
          </p:cNvPr>
          <p:cNvSpPr txBox="1"/>
          <p:nvPr/>
        </p:nvSpPr>
        <p:spPr>
          <a:xfrm>
            <a:off x="4085862" y="3442664"/>
            <a:ext cx="157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/>
              <a:t>Intracellular loops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14D75-2A47-C541-B13A-04A7D6073F17}"/>
              </a:ext>
            </a:extLst>
          </p:cNvPr>
          <p:cNvSpPr txBox="1"/>
          <p:nvPr/>
        </p:nvSpPr>
        <p:spPr>
          <a:xfrm>
            <a:off x="4919141" y="1116373"/>
            <a:ext cx="684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/>
              <a:t>pLDDT</a:t>
            </a:r>
            <a:r>
              <a:rPr lang="en-BE"/>
              <a:t> --&gt; metric assesing local structural quality/confidence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41DB1-E786-FA48-A6C2-898CFC1CD4C6}"/>
              </a:ext>
            </a:extLst>
          </p:cNvPr>
          <p:cNvSpPr txBox="1"/>
          <p:nvPr/>
        </p:nvSpPr>
        <p:spPr>
          <a:xfrm>
            <a:off x="4928521" y="1596290"/>
            <a:ext cx="728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PAE metric </a:t>
            </a:r>
            <a:r>
              <a:rPr lang="en-GB"/>
              <a:t>--&gt; Predicted aligned error assesses inter-domain accuracy</a:t>
            </a:r>
          </a:p>
          <a:p>
            <a:r>
              <a:rPr lang="en-GB"/>
              <a:t>	           PAE plot shows predicted error between all pairs of residues</a:t>
            </a:r>
          </a:p>
          <a:p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CFAC6B-55EE-6645-9C06-6F9DEA6E1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83" y="2242621"/>
            <a:ext cx="4006306" cy="43933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0B75F2D-FD9E-A140-B962-B5DC8D78D3DC}"/>
              </a:ext>
            </a:extLst>
          </p:cNvPr>
          <p:cNvSpPr/>
          <p:nvPr/>
        </p:nvSpPr>
        <p:spPr>
          <a:xfrm>
            <a:off x="7616825" y="2968625"/>
            <a:ext cx="244475" cy="244475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BDB9C0-1A9A-D04C-8D01-DAC5047BEF0A}"/>
              </a:ext>
            </a:extLst>
          </p:cNvPr>
          <p:cNvSpPr/>
          <p:nvPr/>
        </p:nvSpPr>
        <p:spPr>
          <a:xfrm>
            <a:off x="7861300" y="3217722"/>
            <a:ext cx="244475" cy="244475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88CE2F-F89A-BF46-B18D-4315DD49152B}"/>
              </a:ext>
            </a:extLst>
          </p:cNvPr>
          <p:cNvSpPr/>
          <p:nvPr/>
        </p:nvSpPr>
        <p:spPr>
          <a:xfrm>
            <a:off x="8105775" y="3474314"/>
            <a:ext cx="292100" cy="300761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839AB2-BFA7-C843-822C-1B7A4642D353}"/>
              </a:ext>
            </a:extLst>
          </p:cNvPr>
          <p:cNvSpPr/>
          <p:nvPr/>
        </p:nvSpPr>
        <p:spPr>
          <a:xfrm>
            <a:off x="8397875" y="3775076"/>
            <a:ext cx="266700" cy="254000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D25DD7-BE40-3643-A62C-650D3603FCE5}"/>
              </a:ext>
            </a:extLst>
          </p:cNvPr>
          <p:cNvSpPr/>
          <p:nvPr/>
        </p:nvSpPr>
        <p:spPr>
          <a:xfrm>
            <a:off x="8664574" y="4029076"/>
            <a:ext cx="536575" cy="530224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6F448F-AC28-9343-80BE-FFA24ACE63EA}"/>
              </a:ext>
            </a:extLst>
          </p:cNvPr>
          <p:cNvSpPr/>
          <p:nvPr/>
        </p:nvSpPr>
        <p:spPr>
          <a:xfrm>
            <a:off x="7324725" y="2693182"/>
            <a:ext cx="292099" cy="275443"/>
          </a:xfrm>
          <a:prstGeom prst="rect">
            <a:avLst/>
          </a:prstGeom>
          <a:noFill/>
          <a:ln w="25400">
            <a:solidFill>
              <a:srgbClr val="EA0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1EF6FE-CC6F-F24F-BC0F-93CE16BA429E}"/>
              </a:ext>
            </a:extLst>
          </p:cNvPr>
          <p:cNvSpPr txBox="1"/>
          <p:nvPr/>
        </p:nvSpPr>
        <p:spPr>
          <a:xfrm>
            <a:off x="7649581" y="2667782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25DD9-932A-2A44-AC69-8A78B594E79D}"/>
              </a:ext>
            </a:extLst>
          </p:cNvPr>
          <p:cNvSpPr txBox="1"/>
          <p:nvPr/>
        </p:nvSpPr>
        <p:spPr>
          <a:xfrm>
            <a:off x="7261855" y="2399608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0934A-3F2B-4D4A-B3E9-22425154DA4E}"/>
              </a:ext>
            </a:extLst>
          </p:cNvPr>
          <p:cNvSpPr txBox="1"/>
          <p:nvPr/>
        </p:nvSpPr>
        <p:spPr>
          <a:xfrm>
            <a:off x="7888711" y="2888952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F9FC2A-0A73-9F4D-8866-47E23840E0CD}"/>
              </a:ext>
            </a:extLst>
          </p:cNvPr>
          <p:cNvSpPr txBox="1"/>
          <p:nvPr/>
        </p:nvSpPr>
        <p:spPr>
          <a:xfrm>
            <a:off x="8110841" y="313804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893D6-D945-BE4C-A55B-7EBB69138264}"/>
              </a:ext>
            </a:extLst>
          </p:cNvPr>
          <p:cNvSpPr txBox="1"/>
          <p:nvPr/>
        </p:nvSpPr>
        <p:spPr>
          <a:xfrm>
            <a:off x="8433804" y="339204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13BE2-32A7-6C4E-B6AF-874469D39C8D}"/>
              </a:ext>
            </a:extLst>
          </p:cNvPr>
          <p:cNvSpPr txBox="1"/>
          <p:nvPr/>
        </p:nvSpPr>
        <p:spPr>
          <a:xfrm>
            <a:off x="8689975" y="3680096"/>
            <a:ext cx="74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D5-6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666AB9-058D-0E41-B8AE-22912CF1C4AD}"/>
              </a:ext>
            </a:extLst>
          </p:cNvPr>
          <p:cNvSpPr txBox="1"/>
          <p:nvPr/>
        </p:nvSpPr>
        <p:spPr>
          <a:xfrm>
            <a:off x="2474501" y="2519620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74CA9-08A3-7F49-976E-A70553D621A6}"/>
              </a:ext>
            </a:extLst>
          </p:cNvPr>
          <p:cNvSpPr txBox="1"/>
          <p:nvPr/>
        </p:nvSpPr>
        <p:spPr>
          <a:xfrm>
            <a:off x="1841136" y="167291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A83F4A-F492-B646-AE98-367F220E732B}"/>
              </a:ext>
            </a:extLst>
          </p:cNvPr>
          <p:cNvSpPr txBox="1"/>
          <p:nvPr/>
        </p:nvSpPr>
        <p:spPr>
          <a:xfrm>
            <a:off x="2998910" y="287444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DB4BC-9431-DE43-907B-849263F5EB54}"/>
              </a:ext>
            </a:extLst>
          </p:cNvPr>
          <p:cNvSpPr txBox="1"/>
          <p:nvPr/>
        </p:nvSpPr>
        <p:spPr>
          <a:xfrm>
            <a:off x="2181902" y="3289648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F36C9-16A4-5F48-BD34-A57F3DC908C3}"/>
              </a:ext>
            </a:extLst>
          </p:cNvPr>
          <p:cNvSpPr txBox="1"/>
          <p:nvPr/>
        </p:nvSpPr>
        <p:spPr>
          <a:xfrm>
            <a:off x="2071236" y="4229299"/>
            <a:ext cx="46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AAC679-2731-7147-84C0-19D596E3CA74}"/>
              </a:ext>
            </a:extLst>
          </p:cNvPr>
          <p:cNvSpPr txBox="1"/>
          <p:nvPr/>
        </p:nvSpPr>
        <p:spPr>
          <a:xfrm>
            <a:off x="1698228" y="5476696"/>
            <a:ext cx="74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D5-6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3DAE03-1729-544A-9BBE-7A9CDC8DC8C1}"/>
              </a:ext>
            </a:extLst>
          </p:cNvPr>
          <p:cNvSpPr txBox="1"/>
          <p:nvPr/>
        </p:nvSpPr>
        <p:spPr>
          <a:xfrm>
            <a:off x="9564383" y="4439315"/>
            <a:ext cx="172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b="1">
                <a:solidFill>
                  <a:srgbClr val="EA0600"/>
                </a:solidFill>
                <a:effectLst>
                  <a:glow rad="83815">
                    <a:schemeClr val="bg1">
                      <a:alpha val="67000"/>
                    </a:schemeClr>
                  </a:glow>
                </a:effectLst>
              </a:rPr>
              <a:t>Intracellular region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89D8EE-6868-AF47-9711-1EDA3DB2C150}"/>
              </a:ext>
            </a:extLst>
          </p:cNvPr>
          <p:cNvSpPr txBox="1"/>
          <p:nvPr/>
        </p:nvSpPr>
        <p:spPr>
          <a:xfrm>
            <a:off x="5274400" y="2310726"/>
            <a:ext cx="175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b="1"/>
              <a:t>PAE plot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1F2DCC-2F7C-F846-884B-4B77205E245C}"/>
              </a:ext>
            </a:extLst>
          </p:cNvPr>
          <p:cNvSpPr txBox="1"/>
          <p:nvPr/>
        </p:nvSpPr>
        <p:spPr>
          <a:xfrm>
            <a:off x="2381224" y="6272656"/>
            <a:ext cx="4249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err="1"/>
              <a:t>Alphafold</a:t>
            </a:r>
            <a:r>
              <a:rPr lang="en-BE" sz="1400"/>
              <a:t> models c</a:t>
            </a:r>
            <a:r>
              <a:rPr lang="en-GB" sz="1400"/>
              <a:t>an</a:t>
            </a:r>
            <a:r>
              <a:rPr lang="en-BE" sz="1400"/>
              <a:t> be very informative to delineate domains / functional regions (</a:t>
            </a:r>
            <a:r>
              <a:rPr lang="en-BE" sz="1400" b="1"/>
              <a:t>construct design</a:t>
            </a:r>
            <a:r>
              <a:rPr lang="en-BE" sz="1400"/>
              <a:t>).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0A3387-CD62-6D4C-83D2-4172B00DA279}"/>
              </a:ext>
            </a:extLst>
          </p:cNvPr>
          <p:cNvSpPr txBox="1"/>
          <p:nvPr/>
        </p:nvSpPr>
        <p:spPr>
          <a:xfrm>
            <a:off x="305209" y="2097942"/>
            <a:ext cx="165528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BE" b="1"/>
              <a:t>Extracellular region only</a:t>
            </a:r>
          </a:p>
          <a:p>
            <a:endParaRPr lang="en-BE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C4EA6-A904-404B-94F2-ACD5CB788C7B}"/>
              </a:ext>
            </a:extLst>
          </p:cNvPr>
          <p:cNvSpPr/>
          <p:nvPr/>
        </p:nvSpPr>
        <p:spPr>
          <a:xfrm>
            <a:off x="176242" y="3537925"/>
            <a:ext cx="860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E"/>
              <a:t>pLDDT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0C944D-249A-2149-830E-B6BD4E2404DA}"/>
              </a:ext>
            </a:extLst>
          </p:cNvPr>
          <p:cNvGrpSpPr/>
          <p:nvPr/>
        </p:nvGrpSpPr>
        <p:grpSpPr>
          <a:xfrm>
            <a:off x="964413" y="2812210"/>
            <a:ext cx="746062" cy="1841369"/>
            <a:chOff x="5382954" y="1780943"/>
            <a:chExt cx="746062" cy="184136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29FA05-0016-A442-A0B0-9AEC1C27EC08}"/>
                </a:ext>
              </a:extLst>
            </p:cNvPr>
            <p:cNvSpPr/>
            <p:nvPr/>
          </p:nvSpPr>
          <p:spPr>
            <a:xfrm>
              <a:off x="5523407" y="2290658"/>
              <a:ext cx="216000" cy="216000"/>
            </a:xfrm>
            <a:prstGeom prst="rect">
              <a:avLst/>
            </a:prstGeom>
            <a:solidFill>
              <a:srgbClr val="005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66ED86-F000-8D41-B99A-6058B61A0022}"/>
                </a:ext>
              </a:extLst>
            </p:cNvPr>
            <p:cNvSpPr/>
            <p:nvPr/>
          </p:nvSpPr>
          <p:spPr>
            <a:xfrm>
              <a:off x="5523407" y="2506658"/>
              <a:ext cx="216000" cy="216000"/>
            </a:xfrm>
            <a:prstGeom prst="rect">
              <a:avLst/>
            </a:prstGeom>
            <a:solidFill>
              <a:srgbClr val="65C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59208F0-F460-894F-82D3-5E1AAF1BE61B}"/>
                </a:ext>
              </a:extLst>
            </p:cNvPr>
            <p:cNvSpPr/>
            <p:nvPr/>
          </p:nvSpPr>
          <p:spPr>
            <a:xfrm>
              <a:off x="5523407" y="2723260"/>
              <a:ext cx="216000" cy="216000"/>
            </a:xfrm>
            <a:prstGeom prst="rect">
              <a:avLst/>
            </a:prstGeom>
            <a:solidFill>
              <a:srgbClr val="FFD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237E40F-99B9-4446-B9C1-8DC5C6A391B6}"/>
                </a:ext>
              </a:extLst>
            </p:cNvPr>
            <p:cNvSpPr/>
            <p:nvPr/>
          </p:nvSpPr>
          <p:spPr>
            <a:xfrm>
              <a:off x="5523407" y="2939260"/>
              <a:ext cx="216000" cy="216000"/>
            </a:xfrm>
            <a:prstGeom prst="rect">
              <a:avLst/>
            </a:prstGeom>
            <a:solidFill>
              <a:srgbClr val="FF7D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D98EA2-2795-F942-A818-9053FF7A3D92}"/>
                </a:ext>
              </a:extLst>
            </p:cNvPr>
            <p:cNvSpPr txBox="1"/>
            <p:nvPr/>
          </p:nvSpPr>
          <p:spPr>
            <a:xfrm>
              <a:off x="5382954" y="1780943"/>
              <a:ext cx="737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very high</a:t>
              </a:r>
              <a:endParaRPr lang="en-BE" sz="14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B5A97D-8FEA-D04A-A95A-36786EC6E0AE}"/>
                </a:ext>
              </a:extLst>
            </p:cNvPr>
            <p:cNvSpPr txBox="1"/>
            <p:nvPr/>
          </p:nvSpPr>
          <p:spPr>
            <a:xfrm>
              <a:off x="5391988" y="3099092"/>
              <a:ext cx="737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very low</a:t>
              </a:r>
              <a:endParaRPr lang="en-BE" sz="14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C85CDE-C76E-8D43-B655-F2A2A18846C6}"/>
              </a:ext>
            </a:extLst>
          </p:cNvPr>
          <p:cNvSpPr txBox="1"/>
          <p:nvPr/>
        </p:nvSpPr>
        <p:spPr>
          <a:xfrm>
            <a:off x="2786659" y="992161"/>
            <a:ext cx="12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210366-FCFD-2A48-BE25-45B79A6004D4}"/>
              </a:ext>
            </a:extLst>
          </p:cNvPr>
          <p:cNvSpPr txBox="1"/>
          <p:nvPr/>
        </p:nvSpPr>
        <p:spPr>
          <a:xfrm>
            <a:off x="3361546" y="5846028"/>
            <a:ext cx="12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/>
              <a:t>C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0910ADA-5F1F-FF4F-A3B5-4B49F5641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7" y="54208"/>
            <a:ext cx="11353800" cy="1325563"/>
          </a:xfrm>
        </p:spPr>
        <p:txBody>
          <a:bodyPr/>
          <a:lstStyle/>
          <a:p>
            <a:pPr algn="ctr"/>
            <a:r>
              <a:rPr lang="en-GB">
                <a:latin typeface="Corbel"/>
              </a:rPr>
              <a:t>PAE-plot evaluates interdomain accuracy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41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 animBg="1"/>
      <p:bldP spid="4" grpId="0"/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BD71A-9BCD-3C51-AB83-3356D3E9B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7AFA93C7-99CE-660A-C06E-1BEF7DC5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ABC8BD-F152-74DA-8E4C-47448A1C7B4E}"/>
              </a:ext>
            </a:extLst>
          </p:cNvPr>
          <p:cNvSpPr/>
          <p:nvPr/>
        </p:nvSpPr>
        <p:spPr>
          <a:xfrm>
            <a:off x="0" y="6538985"/>
            <a:ext cx="292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https://</a:t>
            </a:r>
            <a:r>
              <a:rPr lang="en-GB" err="1"/>
              <a:t>www.deepmind.com</a:t>
            </a:r>
            <a:r>
              <a:rPr lang="en-GB"/>
              <a:t>/</a:t>
            </a:r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DCFF2-CDC4-7C4A-3D96-7C39210CCFD5}"/>
              </a:ext>
            </a:extLst>
          </p:cNvPr>
          <p:cNvSpPr/>
          <p:nvPr/>
        </p:nvSpPr>
        <p:spPr>
          <a:xfrm>
            <a:off x="545616" y="2900161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DM Sans" panose="020F0502020204030204" pitchFamily="34" charset="0"/>
              </a:rPr>
              <a:t>P54725 </a:t>
            </a:r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32F6-CC65-307C-EB3F-E28C716AC683}"/>
              </a:ext>
            </a:extLst>
          </p:cNvPr>
          <p:cNvSpPr/>
          <p:nvPr/>
        </p:nvSpPr>
        <p:spPr>
          <a:xfrm>
            <a:off x="545616" y="5522991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DM Sans" panose="020F0502020204030204" pitchFamily="34" charset="0"/>
              </a:rPr>
              <a:t>Q5VSL9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06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F5DA0C5-1DE9-4167-9AFE-C70C5C95B6D8}"/>
              </a:ext>
            </a:extLst>
          </p:cNvPr>
          <p:cNvSpPr/>
          <p:nvPr/>
        </p:nvSpPr>
        <p:spPr>
          <a:xfrm>
            <a:off x="7611261" y="4427619"/>
            <a:ext cx="4037806" cy="196115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accent5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CDF1FB-B80F-4334-B77B-3F4428AD29BE}"/>
              </a:ext>
            </a:extLst>
          </p:cNvPr>
          <p:cNvSpPr/>
          <p:nvPr/>
        </p:nvSpPr>
        <p:spPr>
          <a:xfrm>
            <a:off x="147633" y="3822522"/>
            <a:ext cx="3119432" cy="1454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accent5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E3EA4EF-35A0-4950-BA5F-87BB33FB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DeepMind: a timeline</a:t>
            </a:r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32F3EF-E697-433B-9988-CBBB432DC252}"/>
              </a:ext>
            </a:extLst>
          </p:cNvPr>
          <p:cNvSpPr/>
          <p:nvPr/>
        </p:nvSpPr>
        <p:spPr>
          <a:xfrm>
            <a:off x="10239377" y="1472991"/>
            <a:ext cx="1657348" cy="3618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2020</a:t>
            </a:r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EC8373-26FD-4CBE-A51B-8180024F39B7}"/>
              </a:ext>
            </a:extLst>
          </p:cNvPr>
          <p:cNvSpPr/>
          <p:nvPr/>
        </p:nvSpPr>
        <p:spPr>
          <a:xfrm>
            <a:off x="11896725" y="1472625"/>
            <a:ext cx="295275" cy="362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B22030-55E1-423A-9186-297422802A18}"/>
              </a:ext>
            </a:extLst>
          </p:cNvPr>
          <p:cNvSpPr/>
          <p:nvPr/>
        </p:nvSpPr>
        <p:spPr>
          <a:xfrm>
            <a:off x="8582029" y="1472625"/>
            <a:ext cx="1657348" cy="362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2019</a:t>
            </a:r>
            <a:endParaRPr lang="en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ADD98A-2787-4C24-99B2-A2C43D53F102}"/>
              </a:ext>
            </a:extLst>
          </p:cNvPr>
          <p:cNvSpPr/>
          <p:nvPr/>
        </p:nvSpPr>
        <p:spPr>
          <a:xfrm>
            <a:off x="6924681" y="1472992"/>
            <a:ext cx="1657348" cy="3651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2018</a:t>
            </a:r>
            <a:endParaRPr lang="en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F5A558-AD96-49E8-B4EB-0878AEE39F63}"/>
              </a:ext>
            </a:extLst>
          </p:cNvPr>
          <p:cNvSpPr/>
          <p:nvPr/>
        </p:nvSpPr>
        <p:spPr>
          <a:xfrm>
            <a:off x="5267333" y="1472991"/>
            <a:ext cx="1657348" cy="361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2017</a:t>
            </a:r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5F4FFF-69D3-405A-B566-54BBA4B0E9BB}"/>
              </a:ext>
            </a:extLst>
          </p:cNvPr>
          <p:cNvSpPr/>
          <p:nvPr/>
        </p:nvSpPr>
        <p:spPr>
          <a:xfrm>
            <a:off x="3609985" y="1472625"/>
            <a:ext cx="1657348" cy="3621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2016</a:t>
            </a:r>
            <a:endParaRPr lang="en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2687CB-6E14-4D9F-A25A-C8184617D639}"/>
              </a:ext>
            </a:extLst>
          </p:cNvPr>
          <p:cNvSpPr/>
          <p:nvPr/>
        </p:nvSpPr>
        <p:spPr>
          <a:xfrm>
            <a:off x="1952625" y="1472991"/>
            <a:ext cx="165734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2015</a:t>
            </a:r>
            <a:endParaRPr lang="en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3CD0B4-88E1-4B23-B556-3ED9DCF318CD}"/>
              </a:ext>
            </a:extLst>
          </p:cNvPr>
          <p:cNvSpPr/>
          <p:nvPr/>
        </p:nvSpPr>
        <p:spPr>
          <a:xfrm>
            <a:off x="295277" y="1475922"/>
            <a:ext cx="1657348" cy="3621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2014</a:t>
            </a:r>
            <a:endParaRPr lang="en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D48323-517A-4EC8-981F-01310AF645A5}"/>
              </a:ext>
            </a:extLst>
          </p:cNvPr>
          <p:cNvSpPr/>
          <p:nvPr/>
        </p:nvSpPr>
        <p:spPr>
          <a:xfrm>
            <a:off x="0" y="1472991"/>
            <a:ext cx="295265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99449E-508A-40BF-8658-405C0762F78F}"/>
              </a:ext>
            </a:extLst>
          </p:cNvPr>
          <p:cNvSpPr txBox="1"/>
          <p:nvPr/>
        </p:nvSpPr>
        <p:spPr>
          <a:xfrm>
            <a:off x="216681" y="3850006"/>
            <a:ext cx="32242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Acquired by Google for $500M</a:t>
            </a:r>
            <a:endParaRPr lang="en-BE">
              <a:solidFill>
                <a:schemeClr val="accent5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CA4833-BABA-44B3-B8F9-B12B3141E702}"/>
              </a:ext>
            </a:extLst>
          </p:cNvPr>
          <p:cNvCxnSpPr/>
          <p:nvPr/>
        </p:nvCxnSpPr>
        <p:spPr>
          <a:xfrm flipH="1">
            <a:off x="83326" y="2110660"/>
            <a:ext cx="266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DF040F-BA75-494A-917C-1C2926ED8C46}"/>
              </a:ext>
            </a:extLst>
          </p:cNvPr>
          <p:cNvCxnSpPr>
            <a:cxnSpLocks/>
          </p:cNvCxnSpPr>
          <p:nvPr/>
        </p:nvCxnSpPr>
        <p:spPr>
          <a:xfrm>
            <a:off x="400040" y="1834819"/>
            <a:ext cx="0" cy="1982362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8E20C0-8F17-4727-884E-621F109AC886}"/>
              </a:ext>
            </a:extLst>
          </p:cNvPr>
          <p:cNvSpPr txBox="1"/>
          <p:nvPr/>
        </p:nvSpPr>
        <p:spPr>
          <a:xfrm>
            <a:off x="390515" y="1925994"/>
            <a:ext cx="28765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Founded in 2010</a:t>
            </a:r>
            <a:endParaRPr lang="en-BE">
              <a:solidFill>
                <a:schemeClr val="accent5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BD8E24-176F-47D1-92E0-52C73D4B1059}"/>
              </a:ext>
            </a:extLst>
          </p:cNvPr>
          <p:cNvCxnSpPr>
            <a:cxnSpLocks/>
          </p:cNvCxnSpPr>
          <p:nvPr/>
        </p:nvCxnSpPr>
        <p:spPr>
          <a:xfrm>
            <a:off x="3943340" y="1834819"/>
            <a:ext cx="0" cy="2603831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4C8F0E-BF75-43C3-A4E4-3DC9C77431CD}"/>
              </a:ext>
            </a:extLst>
          </p:cNvPr>
          <p:cNvSpPr txBox="1"/>
          <p:nvPr/>
        </p:nvSpPr>
        <p:spPr>
          <a:xfrm>
            <a:off x="4245767" y="2843550"/>
            <a:ext cx="370046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err="1">
                <a:solidFill>
                  <a:schemeClr val="accent5"/>
                </a:solidFill>
              </a:rPr>
              <a:t>AlphaZero</a:t>
            </a:r>
            <a:r>
              <a:rPr lang="en-GB">
                <a:solidFill>
                  <a:schemeClr val="accent5"/>
                </a:solidFill>
              </a:rPr>
              <a:t> beats AlphaGo (100-0) and self-teaches chess/shogi</a:t>
            </a:r>
            <a:endParaRPr lang="en-BE">
              <a:solidFill>
                <a:schemeClr val="accent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C6E3AB-28E7-4EEF-B851-4E2011987336}"/>
              </a:ext>
            </a:extLst>
          </p:cNvPr>
          <p:cNvSpPr txBox="1"/>
          <p:nvPr/>
        </p:nvSpPr>
        <p:spPr>
          <a:xfrm>
            <a:off x="6510331" y="3928780"/>
            <a:ext cx="296863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err="1">
                <a:solidFill>
                  <a:schemeClr val="accent5"/>
                </a:solidFill>
              </a:rPr>
              <a:t>AlphaFold</a:t>
            </a:r>
            <a:r>
              <a:rPr lang="en-GB">
                <a:solidFill>
                  <a:schemeClr val="accent5"/>
                </a:solidFill>
              </a:rPr>
              <a:t> (1.0) wins CASP13</a:t>
            </a:r>
            <a:endParaRPr lang="en-BE">
              <a:solidFill>
                <a:schemeClr val="accent5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E5CBF1-3594-4F3C-8AF4-FC199DBCFD2E}"/>
              </a:ext>
            </a:extLst>
          </p:cNvPr>
          <p:cNvCxnSpPr>
            <a:cxnSpLocks/>
          </p:cNvCxnSpPr>
          <p:nvPr/>
        </p:nvCxnSpPr>
        <p:spPr>
          <a:xfrm>
            <a:off x="6510331" y="1834819"/>
            <a:ext cx="0" cy="1022005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BDA833F-4CA2-4327-AD5A-1F40C83F8628}"/>
              </a:ext>
            </a:extLst>
          </p:cNvPr>
          <p:cNvSpPr txBox="1"/>
          <p:nvPr/>
        </p:nvSpPr>
        <p:spPr>
          <a:xfrm>
            <a:off x="7773994" y="4684549"/>
            <a:ext cx="1919288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Agent57 surpasses human level performance on all Atari2600 suite games</a:t>
            </a:r>
            <a:endParaRPr lang="en-BE">
              <a:solidFill>
                <a:schemeClr val="accent5"/>
              </a:solidFill>
            </a:endParaRP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B5951A-7BBA-4856-8F77-85BE2B48E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2" y="4267081"/>
            <a:ext cx="1524000" cy="855291"/>
          </a:xfrm>
          <a:prstGeom prst="rect">
            <a:avLst/>
          </a:prstGeom>
        </p:spPr>
      </p:pic>
      <p:pic>
        <p:nvPicPr>
          <p:cNvPr id="43" name="Picture 4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0AC875-09C9-451E-BE8A-EEDC1D33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6" y="4520492"/>
            <a:ext cx="1739177" cy="173562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AF8FCF-E220-4F89-ACFC-E5004D149F20}"/>
              </a:ext>
            </a:extLst>
          </p:cNvPr>
          <p:cNvSpPr/>
          <p:nvPr/>
        </p:nvSpPr>
        <p:spPr>
          <a:xfrm>
            <a:off x="3058320" y="4330520"/>
            <a:ext cx="3119432" cy="21200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accent5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73B00F-9559-4F3A-ADAD-7F828F0E0EDD}"/>
              </a:ext>
            </a:extLst>
          </p:cNvPr>
          <p:cNvSpPr txBox="1"/>
          <p:nvPr/>
        </p:nvSpPr>
        <p:spPr>
          <a:xfrm>
            <a:off x="3112291" y="4427619"/>
            <a:ext cx="322421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5"/>
                </a:solidFill>
              </a:rPr>
              <a:t>AlphaGo beats Lee Sedol (4-1)</a:t>
            </a:r>
            <a:endParaRPr lang="en-BE">
              <a:solidFill>
                <a:schemeClr val="accent5"/>
              </a:solidFill>
            </a:endParaRPr>
          </a:p>
        </p:txBody>
      </p:sp>
      <p:pic>
        <p:nvPicPr>
          <p:cNvPr id="41" name="Picture 40" descr="A couple of men playing chess&#10;&#10;Description automatically generated with medium confidence">
            <a:extLst>
              <a:ext uri="{FF2B5EF4-FFF2-40B4-BE49-F238E27FC236}">
                <a16:creationId xmlns:a16="http://schemas.microsoft.com/office/drawing/2014/main" id="{9974EED8-9D29-4F0C-A57F-9BD203482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99" y="4816693"/>
            <a:ext cx="2555875" cy="153352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A43AEFB-51A6-48F8-8574-CC2F93201000}"/>
              </a:ext>
            </a:extLst>
          </p:cNvPr>
          <p:cNvCxnSpPr>
            <a:cxnSpLocks/>
          </p:cNvCxnSpPr>
          <p:nvPr/>
        </p:nvCxnSpPr>
        <p:spPr>
          <a:xfrm>
            <a:off x="8485570" y="1823788"/>
            <a:ext cx="4" cy="2110037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EB92F8-746F-4026-900C-E15DAF38EC51}"/>
              </a:ext>
            </a:extLst>
          </p:cNvPr>
          <p:cNvCxnSpPr>
            <a:cxnSpLocks/>
          </p:cNvCxnSpPr>
          <p:nvPr/>
        </p:nvCxnSpPr>
        <p:spPr>
          <a:xfrm>
            <a:off x="10721960" y="1843068"/>
            <a:ext cx="38493" cy="2584551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2971F8-7194-4353-A9EC-964C24F465C3}"/>
              </a:ext>
            </a:extLst>
          </p:cNvPr>
          <p:cNvCxnSpPr>
            <a:cxnSpLocks/>
          </p:cNvCxnSpPr>
          <p:nvPr/>
        </p:nvCxnSpPr>
        <p:spPr>
          <a:xfrm>
            <a:off x="11772895" y="1834819"/>
            <a:ext cx="0" cy="1213905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8B3A77C-F275-48B4-BC6B-06C390E82578}"/>
              </a:ext>
            </a:extLst>
          </p:cNvPr>
          <p:cNvSpPr txBox="1"/>
          <p:nvPr/>
        </p:nvSpPr>
        <p:spPr>
          <a:xfrm>
            <a:off x="10163175" y="3048724"/>
            <a:ext cx="177727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GB" b="1" err="1">
                <a:solidFill>
                  <a:schemeClr val="accent5"/>
                </a:solidFill>
              </a:rPr>
              <a:t>AlphaFold</a:t>
            </a:r>
            <a:r>
              <a:rPr lang="en-GB" b="1">
                <a:solidFill>
                  <a:schemeClr val="accent5"/>
                </a:solidFill>
              </a:rPr>
              <a:t> (2.0) wins CASP14</a:t>
            </a:r>
            <a:endParaRPr lang="en-BE" b="1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1928-D6D4-4A3D-8F3B-E3F3A6F2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7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5" grpId="0" animBg="1"/>
      <p:bldP spid="23" grpId="0"/>
      <p:bldP spid="32" grpId="0" animBg="1"/>
      <p:bldP spid="33" grpId="0" animBg="1"/>
      <p:bldP spid="36" grpId="0" animBg="1"/>
      <p:bldP spid="46" grpId="0" animBg="1"/>
      <p:bldP spid="31" grpId="0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FF6BFE-533C-4D9F-9F0F-ED38AC8B2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80" t="29814" r="14548" b="28591"/>
          <a:stretch/>
        </p:blipFill>
        <p:spPr>
          <a:xfrm>
            <a:off x="7466336" y="1690688"/>
            <a:ext cx="4528418" cy="35530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AlphaFold</a:t>
            </a:r>
            <a:r>
              <a:rPr lang="en-US" sz="4000"/>
              <a:t>-Multimer: prediction of complexes</a:t>
            </a:r>
            <a:endParaRPr lang="en-US" sz="4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32C96-8D9B-4EE2-8EA7-EB46D2C1DA7A}"/>
              </a:ext>
            </a:extLst>
          </p:cNvPr>
          <p:cNvSpPr/>
          <p:nvPr/>
        </p:nvSpPr>
        <p:spPr>
          <a:xfrm>
            <a:off x="1321981" y="4104498"/>
            <a:ext cx="263628" cy="3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BFCD1914-1A7D-41D9-AA0D-5B53072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49" y="1473078"/>
            <a:ext cx="7011838" cy="4274256"/>
          </a:xfrm>
        </p:spPr>
        <p:txBody>
          <a:bodyPr/>
          <a:lstStyle/>
          <a:p>
            <a:r>
              <a:rPr lang="en-GB" sz="2000" err="1"/>
              <a:t>AlphaFold</a:t>
            </a:r>
            <a:r>
              <a:rPr lang="en-GB" sz="2000"/>
              <a:t> model trained specifically for multimeric protein complexes</a:t>
            </a:r>
            <a:endParaRPr lang="en-US" sz="2000"/>
          </a:p>
          <a:p>
            <a:r>
              <a:rPr lang="en-US" sz="2000"/>
              <a:t>Works relatively well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600"/>
              <a:t> Successful prediction of interface in 70% of cases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600"/>
              <a:t> High accuracy complex model in 26% of cases</a:t>
            </a:r>
          </a:p>
          <a:p>
            <a:pPr marL="457200" lvl="1" indent="0">
              <a:buNone/>
            </a:pPr>
            <a:endParaRPr lang="en-US" sz="2000"/>
          </a:p>
          <a:p>
            <a:r>
              <a:rPr lang="en-US" sz="2000"/>
              <a:t>Higher performance for </a:t>
            </a:r>
            <a:r>
              <a:rPr lang="en-US" sz="2000" b="1"/>
              <a:t>homomeric interfaces </a:t>
            </a:r>
            <a:r>
              <a:rPr lang="en-US" sz="2000"/>
              <a:t>than heteromeric interfaces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600"/>
              <a:t>Evolutionary information is harder to access for heteromeric assemblies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Algorithm is (generally) not able to predict binding of </a:t>
            </a:r>
            <a:r>
              <a:rPr lang="en-US" sz="2000" b="1"/>
              <a:t>antibodies/nanobodies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600">
                <a:sym typeface="Wingdings" panose="05000000000000000000" pitchFamily="2" charset="2"/>
              </a:rPr>
              <a:t>No evolutionary information available</a:t>
            </a: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  <a:endParaRPr lang="en-BE"/>
          </a:p>
        </p:txBody>
      </p:sp>
      <p:sp>
        <p:nvSpPr>
          <p:cNvPr id="22" name="Tekstvak 5">
            <a:extLst>
              <a:ext uri="{FF2B5EF4-FFF2-40B4-BE49-F238E27FC236}">
                <a16:creationId xmlns:a16="http://schemas.microsoft.com/office/drawing/2014/main" id="{26CB1335-C08D-441E-84E7-C2A0D7BC8F84}"/>
              </a:ext>
            </a:extLst>
          </p:cNvPr>
          <p:cNvSpPr txBox="1"/>
          <p:nvPr/>
        </p:nvSpPr>
        <p:spPr>
          <a:xfrm>
            <a:off x="1926249" y="6546665"/>
            <a:ext cx="51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Evans*, O’Neill*, </a:t>
            </a:r>
            <a:r>
              <a:rPr lang="en-US" sz="1400" err="1"/>
              <a:t>Pritzel</a:t>
            </a:r>
            <a:r>
              <a:rPr lang="en-US" sz="1400"/>
              <a:t>*, </a:t>
            </a:r>
            <a:r>
              <a:rPr lang="en-US" sz="1400" err="1"/>
              <a:t>Antropova</a:t>
            </a:r>
            <a:r>
              <a:rPr lang="en-US" sz="1400"/>
              <a:t>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B9890-7BC9-4FE4-ABFD-E018576F173E}"/>
              </a:ext>
            </a:extLst>
          </p:cNvPr>
          <p:cNvSpPr txBox="1"/>
          <p:nvPr/>
        </p:nvSpPr>
        <p:spPr>
          <a:xfrm>
            <a:off x="8675094" y="5028392"/>
            <a:ext cx="2110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E6"/>
                </a:solidFill>
              </a:rPr>
              <a:t>A2</a:t>
            </a:r>
            <a:r>
              <a:rPr lang="en-US" b="1">
                <a:solidFill>
                  <a:srgbClr val="D81012"/>
                </a:solidFill>
              </a:rPr>
              <a:t>B2</a:t>
            </a:r>
            <a:r>
              <a:rPr lang="en-US" b="1">
                <a:solidFill>
                  <a:srgbClr val="A40F75"/>
                </a:solidFill>
              </a:rPr>
              <a:t>C2</a:t>
            </a:r>
            <a:r>
              <a:rPr lang="en-US"/>
              <a:t> </a:t>
            </a:r>
            <a:r>
              <a:rPr lang="en-US" err="1"/>
              <a:t>heteromer</a:t>
            </a:r>
            <a:endParaRPr lang="en-US"/>
          </a:p>
          <a:p>
            <a:endParaRPr lang="en-US"/>
          </a:p>
          <a:p>
            <a:r>
              <a:rPr lang="en-US" b="1">
                <a:solidFill>
                  <a:srgbClr val="00D700"/>
                </a:solidFill>
              </a:rPr>
              <a:t>Ground truth</a:t>
            </a:r>
            <a:endParaRPr lang="en-BE" b="1">
              <a:solidFill>
                <a:srgbClr val="00D7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F5C7A-5F19-4D0B-804A-6C73CC2479C5}"/>
              </a:ext>
            </a:extLst>
          </p:cNvPr>
          <p:cNvSpPr txBox="1"/>
          <p:nvPr/>
        </p:nvSpPr>
        <p:spPr>
          <a:xfrm>
            <a:off x="11775057" y="6478436"/>
            <a:ext cx="41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41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4031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546" y="-44070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AlphaFold</a:t>
            </a:r>
            <a:r>
              <a:rPr lang="en-US" sz="4000"/>
              <a:t>-Multimer: evaluation metrics</a:t>
            </a:r>
            <a:endParaRPr lang="en-US" sz="4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32C96-8D9B-4EE2-8EA7-EB46D2C1DA7A}"/>
              </a:ext>
            </a:extLst>
          </p:cNvPr>
          <p:cNvSpPr/>
          <p:nvPr/>
        </p:nvSpPr>
        <p:spPr>
          <a:xfrm>
            <a:off x="1557952" y="4694423"/>
            <a:ext cx="263628" cy="3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BFCD1914-1A7D-41D9-AA0D-5B53072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546" y="1015743"/>
            <a:ext cx="10571285" cy="1727796"/>
          </a:xfrm>
          <a:solidFill>
            <a:schemeClr val="bg1"/>
          </a:solidFill>
        </p:spPr>
        <p:txBody>
          <a:bodyPr/>
          <a:lstStyle/>
          <a:p>
            <a:pPr marL="357187" indent="-342900"/>
            <a:r>
              <a:rPr lang="en-US" sz="2400" b="1" err="1"/>
              <a:t>ipTM</a:t>
            </a:r>
            <a:r>
              <a:rPr lang="en-US" sz="2400"/>
              <a:t>: interface </a:t>
            </a:r>
            <a:r>
              <a:rPr lang="en-US" sz="2400" err="1"/>
              <a:t>pTM</a:t>
            </a:r>
            <a:r>
              <a:rPr lang="en-US" sz="2400"/>
              <a:t> </a:t>
            </a:r>
          </a:p>
          <a:p>
            <a:pPr lvl="1"/>
            <a:r>
              <a:rPr lang="en-US" sz="2000"/>
              <a:t>scores the interactions between residues of different chains (protein interface)</a:t>
            </a:r>
            <a:endParaRPr lang="en-GB" sz="2000"/>
          </a:p>
          <a:p>
            <a:pPr lvl="1"/>
            <a:r>
              <a:rPr lang="en-GB" sz="2000"/>
              <a:t>a weighted combination of </a:t>
            </a:r>
            <a:r>
              <a:rPr lang="en-GB" sz="2000" err="1"/>
              <a:t>pTM</a:t>
            </a:r>
            <a:r>
              <a:rPr lang="en-GB" sz="2000"/>
              <a:t> and </a:t>
            </a:r>
            <a:r>
              <a:rPr lang="en-GB" sz="2000" err="1"/>
              <a:t>ipTM</a:t>
            </a:r>
            <a:r>
              <a:rPr lang="en-GB" sz="2000"/>
              <a:t> as our model confidence metric, in order to account for some intra-chain confidence in the model ranking:                                                                 </a:t>
            </a:r>
            <a:r>
              <a:rPr lang="en-GB" sz="2400"/>
              <a:t> </a:t>
            </a:r>
            <a:r>
              <a:rPr lang="en-GB" sz="2000" b="1"/>
              <a:t>model confidence = 0.8 · </a:t>
            </a:r>
            <a:r>
              <a:rPr lang="en-GB" sz="2000" b="1" err="1"/>
              <a:t>ipTM</a:t>
            </a:r>
            <a:r>
              <a:rPr lang="en-GB" sz="2000" b="1"/>
              <a:t> + 0.2 · </a:t>
            </a:r>
            <a:r>
              <a:rPr lang="en-GB" sz="2000" b="1" err="1"/>
              <a:t>pTM</a:t>
            </a:r>
            <a:endParaRPr lang="en-GB" sz="2000" b="1"/>
          </a:p>
          <a:p>
            <a:pPr marL="1473200" indent="-1458913">
              <a:buNone/>
            </a:pPr>
            <a:r>
              <a:rPr lang="en-US" sz="2400"/>
              <a:t> </a:t>
            </a:r>
          </a:p>
          <a:p>
            <a:pPr marL="1473200" indent="-1458913">
              <a:buNone/>
            </a:pPr>
            <a:r>
              <a:rPr lang="en-US" sz="2400"/>
              <a:t>	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457200" lvl="1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>
              <a:buFontTx/>
              <a:buChar char="-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E88BE-4DB3-4A91-81CE-6DEA774F1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79" t="32668" r="5986" b="33076"/>
          <a:stretch/>
        </p:blipFill>
        <p:spPr>
          <a:xfrm>
            <a:off x="1821580" y="3235199"/>
            <a:ext cx="5810655" cy="269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41E1CF-881E-40E1-9D55-BEBC01269C71}"/>
              </a:ext>
            </a:extLst>
          </p:cNvPr>
          <p:cNvSpPr txBox="1"/>
          <p:nvPr/>
        </p:nvSpPr>
        <p:spPr>
          <a:xfrm>
            <a:off x="5780737" y="3315835"/>
            <a:ext cx="13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PAE plot</a:t>
            </a:r>
            <a:endParaRPr lang="en-BE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1446F7-94CF-48A9-BEE5-5CDA7C6062A4}"/>
              </a:ext>
            </a:extLst>
          </p:cNvPr>
          <p:cNvSpPr/>
          <p:nvPr/>
        </p:nvSpPr>
        <p:spPr>
          <a:xfrm>
            <a:off x="5401358" y="3734317"/>
            <a:ext cx="1040860" cy="999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65B6BA-8A7D-4E68-99C4-BE4540C9150A}"/>
              </a:ext>
            </a:extLst>
          </p:cNvPr>
          <p:cNvSpPr/>
          <p:nvPr/>
        </p:nvSpPr>
        <p:spPr>
          <a:xfrm>
            <a:off x="6477886" y="4802947"/>
            <a:ext cx="645269" cy="660535"/>
          </a:xfrm>
          <a:prstGeom prst="rect">
            <a:avLst/>
          </a:prstGeom>
          <a:noFill/>
          <a:ln w="28575">
            <a:solidFill>
              <a:srgbClr val="000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F1250-C947-4C66-9AF1-8BE06C1B0FF0}"/>
              </a:ext>
            </a:extLst>
          </p:cNvPr>
          <p:cNvSpPr/>
          <p:nvPr/>
        </p:nvSpPr>
        <p:spPr>
          <a:xfrm>
            <a:off x="5401358" y="4774095"/>
            <a:ext cx="1040860" cy="68938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944336-2FE8-4453-897B-07A541200192}"/>
              </a:ext>
            </a:extLst>
          </p:cNvPr>
          <p:cNvCxnSpPr/>
          <p:nvPr/>
        </p:nvCxnSpPr>
        <p:spPr>
          <a:xfrm flipH="1" flipV="1">
            <a:off x="5401358" y="3326656"/>
            <a:ext cx="145915" cy="419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41D2B7-47F2-464C-AD65-96BF6AA0EC00}"/>
              </a:ext>
            </a:extLst>
          </p:cNvPr>
          <p:cNvSpPr txBox="1"/>
          <p:nvPr/>
        </p:nvSpPr>
        <p:spPr>
          <a:xfrm>
            <a:off x="4944157" y="2976780"/>
            <a:ext cx="106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chain A</a:t>
            </a:r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B15BC1-F4E9-4625-9928-5D5A75EAF45F}"/>
              </a:ext>
            </a:extLst>
          </p:cNvPr>
          <p:cNvSpPr txBox="1"/>
          <p:nvPr/>
        </p:nvSpPr>
        <p:spPr>
          <a:xfrm>
            <a:off x="6263877" y="5851688"/>
            <a:ext cx="106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E6"/>
                </a:solidFill>
              </a:rPr>
              <a:t>chain B</a:t>
            </a:r>
            <a:endParaRPr lang="en-B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32A4D9-1D04-44DB-8753-487EC9E9996D}"/>
              </a:ext>
            </a:extLst>
          </p:cNvPr>
          <p:cNvCxnSpPr/>
          <p:nvPr/>
        </p:nvCxnSpPr>
        <p:spPr>
          <a:xfrm flipH="1" flipV="1">
            <a:off x="6612451" y="5463482"/>
            <a:ext cx="145915" cy="419691"/>
          </a:xfrm>
          <a:prstGeom prst="line">
            <a:avLst/>
          </a:prstGeom>
          <a:ln w="28575">
            <a:solidFill>
              <a:srgbClr val="000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B14D09-2F68-4C07-B8E1-6617430766BF}"/>
              </a:ext>
            </a:extLst>
          </p:cNvPr>
          <p:cNvCxnSpPr>
            <a:cxnSpLocks/>
          </p:cNvCxnSpPr>
          <p:nvPr/>
        </p:nvCxnSpPr>
        <p:spPr>
          <a:xfrm flipH="1" flipV="1">
            <a:off x="5514847" y="5447740"/>
            <a:ext cx="183204" cy="81342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5086A3-1F38-499B-9D45-809ED6A1EA11}"/>
              </a:ext>
            </a:extLst>
          </p:cNvPr>
          <p:cNvSpPr txBox="1"/>
          <p:nvPr/>
        </p:nvSpPr>
        <p:spPr>
          <a:xfrm>
            <a:off x="5041434" y="6261166"/>
            <a:ext cx="1595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/>
              <a:t>-</a:t>
            </a:r>
            <a:r>
              <a:rPr lang="en-US" b="1">
                <a:solidFill>
                  <a:srgbClr val="0000E6"/>
                </a:solidFill>
              </a:rPr>
              <a:t>B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b="1"/>
              <a:t>interface</a:t>
            </a:r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66DCF1-A36A-49DC-A47E-6707C54E7DCA}"/>
              </a:ext>
            </a:extLst>
          </p:cNvPr>
          <p:cNvSpPr/>
          <p:nvPr/>
        </p:nvSpPr>
        <p:spPr>
          <a:xfrm>
            <a:off x="6468158" y="3753635"/>
            <a:ext cx="651753" cy="102045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75CDD9-601E-45F5-B43A-2523EB8B9D84}"/>
              </a:ext>
            </a:extLst>
          </p:cNvPr>
          <p:cNvSpPr txBox="1"/>
          <p:nvPr/>
        </p:nvSpPr>
        <p:spPr>
          <a:xfrm>
            <a:off x="11775057" y="6788144"/>
            <a:ext cx="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42</a:t>
            </a:r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2E3F0-D33B-4F38-9838-516BA0952A42}"/>
              </a:ext>
            </a:extLst>
          </p:cNvPr>
          <p:cNvSpPr txBox="1"/>
          <p:nvPr/>
        </p:nvSpPr>
        <p:spPr>
          <a:xfrm>
            <a:off x="7285922" y="3774425"/>
            <a:ext cx="489469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r>
              <a:rPr lang="en-US" sz="1600">
                <a:sym typeface="Wingdings" panose="05000000000000000000" pitchFamily="2" charset="2"/>
              </a:rPr>
              <a:t>Predicted aligned error (PAE) shows the predicted error between all pairs of residues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à"/>
            </a:pPr>
            <a:r>
              <a:rPr lang="en-US" sz="1600">
                <a:sym typeface="Wingdings" panose="05000000000000000000" pitchFamily="2" charset="2"/>
              </a:rPr>
              <a:t>Plot shows accurate predictions for the individual domains, but an inaccurate  geometry of the predicted complex</a:t>
            </a:r>
          </a:p>
          <a:p>
            <a:pPr lvl="1">
              <a:buClr>
                <a:schemeClr val="accent5"/>
              </a:buClr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sz="1600">
              <a:sym typeface="Wingdings" panose="05000000000000000000" pitchFamily="2" charset="2"/>
            </a:endParaRPr>
          </a:p>
          <a:p>
            <a:pPr lvl="1"/>
            <a:endParaRPr lang="en-US" sz="1600">
              <a:sym typeface="Wingdings" panose="05000000000000000000" pitchFamily="2" charset="2"/>
            </a:endParaRPr>
          </a:p>
          <a:p>
            <a:pPr lvl="1"/>
            <a:endParaRPr lang="en-US" sz="1600">
              <a:sym typeface="Wingdings" panose="05000000000000000000" pitchFamily="2" charset="2"/>
            </a:endParaRPr>
          </a:p>
          <a:p>
            <a:pPr lvl="1"/>
            <a:endParaRPr lang="en-US" sz="1600">
              <a:sym typeface="Wingdings" panose="05000000000000000000" pitchFamily="2" charset="2"/>
            </a:endParaRPr>
          </a:p>
          <a:p>
            <a:endParaRPr lang="en-BE"/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6F5AB622-7CEA-B962-C99D-F9383FCF11E8}"/>
              </a:ext>
            </a:extLst>
          </p:cNvPr>
          <p:cNvSpPr txBox="1">
            <a:spLocks/>
          </p:cNvSpPr>
          <p:nvPr/>
        </p:nvSpPr>
        <p:spPr>
          <a:xfrm>
            <a:off x="867546" y="3021035"/>
            <a:ext cx="1890254" cy="46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681E"/>
              </a:buClr>
              <a:buFont typeface="Arial" panose="020B0604020202020204" pitchFamily="34" charset="0"/>
              <a:buChar char="•"/>
              <a:defRPr sz="2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Tx/>
              <a:buBlip>
                <a:blip r:embed="rId4"/>
              </a:buBlip>
              <a:defRPr sz="24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20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C7C7C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 PAE plot</a:t>
            </a:r>
            <a:r>
              <a:rPr lang="en-US" sz="2400"/>
              <a:t>	</a:t>
            </a:r>
          </a:p>
          <a:p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pPr marL="457200" lvl="1" indent="0">
              <a:buFontTx/>
              <a:buNone/>
            </a:pPr>
            <a:endParaRPr lang="en-US" sz="2000"/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  <a:p>
            <a:pPr>
              <a:buFontTx/>
              <a:buChar char="-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endParaRPr lang="en-US" sz="2400"/>
          </a:p>
          <a:p>
            <a:endParaRPr lang="en-US" sz="240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</a:t>
            </a:r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686AF-14EE-9F1D-CA49-AF104DB6C249}"/>
              </a:ext>
            </a:extLst>
          </p:cNvPr>
          <p:cNvSpPr/>
          <p:nvPr/>
        </p:nvSpPr>
        <p:spPr>
          <a:xfrm>
            <a:off x="1433833" y="5883180"/>
            <a:ext cx="1489587" cy="73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754CF-C2CF-46D4-9045-8142B6C2607A}"/>
              </a:ext>
            </a:extLst>
          </p:cNvPr>
          <p:cNvSpPr txBox="1"/>
          <p:nvPr/>
        </p:nvSpPr>
        <p:spPr>
          <a:xfrm>
            <a:off x="2186366" y="5897928"/>
            <a:ext cx="3142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chain A</a:t>
            </a:r>
            <a:r>
              <a:rPr lang="en-US"/>
              <a:t>: residues 1-380</a:t>
            </a:r>
          </a:p>
          <a:p>
            <a:r>
              <a:rPr lang="en-US" b="1">
                <a:solidFill>
                  <a:srgbClr val="0000E6"/>
                </a:solidFill>
              </a:rPr>
              <a:t>chain B</a:t>
            </a:r>
            <a:r>
              <a:rPr lang="en-US"/>
              <a:t>: residues 381-620</a:t>
            </a:r>
            <a:endParaRPr lang="en-BE"/>
          </a:p>
        </p:txBody>
      </p:sp>
      <p:sp>
        <p:nvSpPr>
          <p:cNvPr id="24" name="Tekstvak 5">
            <a:extLst>
              <a:ext uri="{FF2B5EF4-FFF2-40B4-BE49-F238E27FC236}">
                <a16:creationId xmlns:a16="http://schemas.microsoft.com/office/drawing/2014/main" id="{9CD27012-F718-410C-84C1-3249E8A7674C}"/>
              </a:ext>
            </a:extLst>
          </p:cNvPr>
          <p:cNvSpPr txBox="1"/>
          <p:nvPr/>
        </p:nvSpPr>
        <p:spPr>
          <a:xfrm>
            <a:off x="7353911" y="2505284"/>
            <a:ext cx="51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Evans*, O’Neill*, </a:t>
            </a:r>
            <a:r>
              <a:rPr lang="en-US" sz="1400" err="1"/>
              <a:t>Pritzel</a:t>
            </a:r>
            <a:r>
              <a:rPr lang="en-US" sz="1400"/>
              <a:t>*, </a:t>
            </a:r>
            <a:r>
              <a:rPr lang="en-US" sz="1400" err="1"/>
              <a:t>Antropova</a:t>
            </a:r>
            <a:r>
              <a:rPr lang="en-US" sz="1400"/>
              <a:t>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</p:spTree>
    <p:extLst>
      <p:ext uri="{BB962C8B-B14F-4D97-AF65-F5344CB8AC3E}">
        <p14:creationId xmlns:p14="http://schemas.microsoft.com/office/powerpoint/2010/main" val="7439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5" grpId="0" animBg="1"/>
      <p:bldP spid="11" grpId="0"/>
      <p:bldP spid="16" grpId="0"/>
      <p:bldP spid="19" grpId="0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232D-216F-4DB7-BFCD-526CE3CA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211123" cy="414325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/>
            </a:br>
            <a:br>
              <a:rPr lang="en-GB"/>
            </a:br>
            <a:r>
              <a:rPr lang="en-GB"/>
              <a:t>Using the interactive </a:t>
            </a:r>
            <a:r>
              <a:rPr lang="en-GB" err="1"/>
              <a:t>AlphaFoldDB</a:t>
            </a:r>
            <a:r>
              <a:rPr lang="en-GB"/>
              <a:t>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098EB-E2E9-4B44-9203-37BE0DD94C5B}"/>
              </a:ext>
            </a:extLst>
          </p:cNvPr>
          <p:cNvSpPr txBox="1"/>
          <p:nvPr/>
        </p:nvSpPr>
        <p:spPr>
          <a:xfrm>
            <a:off x="2068998" y="5929196"/>
            <a:ext cx="87248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hlinkClick r:id="rId2"/>
              </a:rPr>
              <a:t>https://elearning.bits.vib.be/courses/alphafold/lessons/vib-training-session-alphafold/topic/analyze-the-prediction-for-usp7-on-alphafolddb/</a:t>
            </a:r>
            <a:r>
              <a:rPr lang="en-GB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271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25D59-1E5B-4DEF-B2D9-607E4CB17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Example use-case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52EB1D0-E46A-4B5F-86DC-5B07338A8C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41790-168F-4D2E-9C33-2249568F43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8FD841-8D64-4FAB-B53E-A371D7D49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489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2F6843-090D-4EB0-ACD5-50A1EF50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>
                <a:latin typeface="Corbel"/>
              </a:rPr>
              <a:t>Prediction of a cytokine-receptor complex</a:t>
            </a:r>
            <a:endParaRPr lang="en-GB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6ED267E-5A23-354C-B083-D144AA78A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665" b="-4817"/>
          <a:stretch/>
        </p:blipFill>
        <p:spPr>
          <a:xfrm>
            <a:off x="2545798" y="1071177"/>
            <a:ext cx="7100404" cy="57868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9D152-8391-FE4B-A3DC-E42511F0C1E9}"/>
              </a:ext>
            </a:extLst>
          </p:cNvPr>
          <p:cNvSpPr txBox="1"/>
          <p:nvPr/>
        </p:nvSpPr>
        <p:spPr>
          <a:xfrm>
            <a:off x="6505931" y="6538365"/>
            <a:ext cx="3797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Spangler </a:t>
            </a:r>
            <a:r>
              <a:rPr lang="en-US" sz="1600" i="1"/>
              <a:t>et al</a:t>
            </a:r>
            <a:r>
              <a:rPr lang="en-US" sz="1600"/>
              <a:t>., </a:t>
            </a:r>
            <a:r>
              <a:rPr lang="en-US" sz="1600" err="1"/>
              <a:t>Annu</a:t>
            </a:r>
            <a:r>
              <a:rPr lang="en-US" sz="1600"/>
              <a:t> Rev </a:t>
            </a:r>
            <a:r>
              <a:rPr lang="en-US" sz="1600" err="1"/>
              <a:t>Immunol</a:t>
            </a:r>
            <a:r>
              <a:rPr lang="en-US" sz="1600"/>
              <a:t>, 2015</a:t>
            </a:r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F362613E-05DF-8249-AA43-D8A364A06757}"/>
              </a:ext>
            </a:extLst>
          </p:cNvPr>
          <p:cNvSpPr/>
          <p:nvPr/>
        </p:nvSpPr>
        <p:spPr>
          <a:xfrm rot="2094032">
            <a:off x="7065411" y="4904284"/>
            <a:ext cx="762000" cy="977900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77E82-E0E7-A140-81E5-518D0A2240AC}"/>
              </a:ext>
            </a:extLst>
          </p:cNvPr>
          <p:cNvSpPr txBox="1"/>
          <p:nvPr/>
        </p:nvSpPr>
        <p:spPr>
          <a:xfrm>
            <a:off x="137136" y="2396740"/>
            <a:ext cx="2408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latin typeface="+mj-lt"/>
              </a:rPr>
              <a:t>Cytokine binding induces receptor dimerization and signaling</a:t>
            </a:r>
          </a:p>
        </p:txBody>
      </p:sp>
    </p:spTree>
    <p:extLst>
      <p:ext uri="{BB962C8B-B14F-4D97-AF65-F5344CB8AC3E}">
        <p14:creationId xmlns:p14="http://schemas.microsoft.com/office/powerpoint/2010/main" val="3565598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1EBC-9CE3-F145-9416-ACE99E5D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Prediction of the proinflammatory signaling complex mediated by human TSLP</a:t>
            </a:r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B75C0-C21D-4E45-832B-4561FC72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6" y="2056458"/>
            <a:ext cx="3014342" cy="3740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F787F-FE6D-8B46-8981-4DEB8CB7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10" y="2130842"/>
            <a:ext cx="731123" cy="54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B7BDB-FE78-5A4C-8F93-79383CC10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39" y="5055786"/>
            <a:ext cx="793033" cy="1441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97F60-6785-7A45-9064-42E21BC69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10" y="3218751"/>
            <a:ext cx="936506" cy="14494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9BCC86-2DA5-8C43-A7AB-17823E0DA6FC}"/>
              </a:ext>
            </a:extLst>
          </p:cNvPr>
          <p:cNvSpPr txBox="1"/>
          <p:nvPr/>
        </p:nvSpPr>
        <p:spPr>
          <a:xfrm>
            <a:off x="5654516" y="2217087"/>
            <a:ext cx="629587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BE">
                <a:solidFill>
                  <a:schemeClr val="accent5"/>
                </a:solidFill>
              </a:rPr>
              <a:t>Human TSLP, Uniprot ID </a:t>
            </a:r>
            <a:r>
              <a:rPr lang="en-GB">
                <a:solidFill>
                  <a:schemeClr val="accent5"/>
                </a:solidFill>
              </a:rPr>
              <a:t>Q969D9, residues 29-159</a:t>
            </a:r>
          </a:p>
          <a:p>
            <a:r>
              <a:rPr lang="en-GB">
                <a:solidFill>
                  <a:schemeClr val="accent5"/>
                </a:solidFill>
              </a:rPr>
              <a:t> (without signal peptide)</a:t>
            </a:r>
            <a:endParaRPr lang="en-BE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6D7D8-409C-B345-916A-18C8083099BF}"/>
              </a:ext>
            </a:extLst>
          </p:cNvPr>
          <p:cNvSpPr txBox="1"/>
          <p:nvPr/>
        </p:nvSpPr>
        <p:spPr>
          <a:xfrm>
            <a:off x="5654516" y="3508784"/>
            <a:ext cx="6537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BE">
                <a:solidFill>
                  <a:schemeClr val="accent5"/>
                </a:solidFill>
              </a:rPr>
              <a:t>Human TSLP-R ectodomain, Uniprot ID </a:t>
            </a:r>
            <a:r>
              <a:rPr lang="en-GB">
                <a:solidFill>
                  <a:schemeClr val="accent5"/>
                </a:solidFill>
              </a:rPr>
              <a:t>Q9HC73, </a:t>
            </a:r>
          </a:p>
          <a:p>
            <a:r>
              <a:rPr lang="en-GB">
                <a:solidFill>
                  <a:schemeClr val="accent5"/>
                </a:solidFill>
              </a:rPr>
              <a:t>residues  23-231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C7105-FB4F-AA45-A921-8BA28FB40ACD}"/>
              </a:ext>
            </a:extLst>
          </p:cNvPr>
          <p:cNvSpPr txBox="1"/>
          <p:nvPr/>
        </p:nvSpPr>
        <p:spPr>
          <a:xfrm>
            <a:off x="5654516" y="5473351"/>
            <a:ext cx="44559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BE">
                <a:solidFill>
                  <a:schemeClr val="accent5"/>
                </a:solidFill>
              </a:rPr>
              <a:t>Human IL-7R ectodomain, Uniprot ID </a:t>
            </a:r>
            <a:r>
              <a:rPr lang="en-GB">
                <a:solidFill>
                  <a:schemeClr val="accent5"/>
                </a:solidFill>
              </a:rPr>
              <a:t>P16871, residues 21-239  </a:t>
            </a:r>
            <a:r>
              <a:rPr lang="en-BE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5A677-D0FA-2B41-8447-0401AF57EC71}"/>
              </a:ext>
            </a:extLst>
          </p:cNvPr>
          <p:cNvSpPr txBox="1"/>
          <p:nvPr/>
        </p:nvSpPr>
        <p:spPr>
          <a:xfrm>
            <a:off x="2693118" y="2555343"/>
            <a:ext cx="15186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>
                <a:solidFill>
                  <a:schemeClr val="accent5"/>
                </a:solidFill>
              </a:rPr>
              <a:t>Extracellular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159BE-DDFD-834F-A08B-9F5BBFCA0C2D}"/>
              </a:ext>
            </a:extLst>
          </p:cNvPr>
          <p:cNvSpPr txBox="1"/>
          <p:nvPr/>
        </p:nvSpPr>
        <p:spPr>
          <a:xfrm>
            <a:off x="1563605" y="2370678"/>
            <a:ext cx="833535" cy="1015663"/>
          </a:xfrm>
          <a:prstGeom prst="rect">
            <a:avLst/>
          </a:prstGeom>
          <a:effectLst>
            <a:glow rad="1905000">
              <a:schemeClr val="bg1">
                <a:alpha val="1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/>
            <a:r>
              <a:rPr lang="en-BE" sz="60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20AB9-9A4A-AB47-A8B0-75465521A65F}"/>
              </a:ext>
            </a:extLst>
          </p:cNvPr>
          <p:cNvSpPr txBox="1"/>
          <p:nvPr/>
        </p:nvSpPr>
        <p:spPr>
          <a:xfrm>
            <a:off x="4252580" y="1571721"/>
            <a:ext cx="2803872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2200" b="1" u="sng"/>
              <a:t>Target proteins: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537010-035C-42A7-AD67-573386465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059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05D06-40C3-35CE-7754-EF72F5F50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77101A-6C2C-9907-90BE-58EB29D72CAC}"/>
              </a:ext>
            </a:extLst>
          </p:cNvPr>
          <p:cNvSpPr/>
          <p:nvPr/>
        </p:nvSpPr>
        <p:spPr>
          <a:xfrm>
            <a:off x="1634612" y="1299577"/>
            <a:ext cx="89227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/>
              <a:t>&gt;hTSLP_sp|Q969D9|29-159</a:t>
            </a:r>
          </a:p>
          <a:p>
            <a:r>
              <a:rPr lang="en-BE"/>
              <a:t>YDFTNCDFEKIKAAYLSTISKDLITYMSGTKSTEFNNTVSCSNRPHCLTEIQSLTFNPTA</a:t>
            </a:r>
          </a:p>
          <a:p>
            <a:r>
              <a:rPr lang="en-BE"/>
              <a:t>GCASLAKEMFAMKTKAALAIWCPGYSETQINATQAMKKRRKRKVTTNKCLEQVSQLQGLW</a:t>
            </a:r>
          </a:p>
          <a:p>
            <a:r>
              <a:rPr lang="en-BE"/>
              <a:t>RRFNRPLLKQQ</a:t>
            </a:r>
          </a:p>
          <a:p>
            <a:endParaRPr lang="en-BE"/>
          </a:p>
          <a:p>
            <a:r>
              <a:rPr lang="en-BE"/>
              <a:t>&gt;hIL7Ra_sp|P16871|21-239</a:t>
            </a:r>
          </a:p>
          <a:p>
            <a:r>
              <a:rPr lang="en-BE"/>
              <a:t>ESGYAQNGDLEDAELDDYSFSCYSQLEVNGSQHSLTCAFEDPDVNITNLEFEICGALVEV</a:t>
            </a:r>
          </a:p>
          <a:p>
            <a:r>
              <a:rPr lang="en-BE"/>
              <a:t>KCLNFRKLQEIYFIETKKFLLIGKSNICVKVGEKSLTCKKIDLTTIVKPEAPFDLSVVYR</a:t>
            </a:r>
          </a:p>
          <a:p>
            <a:r>
              <a:rPr lang="en-BE"/>
              <a:t>EGANDFVVTFNTSHLQKKYVKVLMHDVAYRQEKDENKWTHVNLSSTKLTLLQRKLQPAAM</a:t>
            </a:r>
          </a:p>
          <a:p>
            <a:r>
              <a:rPr lang="en-BE"/>
              <a:t>YEIKVRSIPDHYFKGFWSEWSPSYYFRTPEINNSSGEMD</a:t>
            </a:r>
          </a:p>
          <a:p>
            <a:endParaRPr lang="en-BE"/>
          </a:p>
          <a:p>
            <a:r>
              <a:rPr lang="en-BE"/>
              <a:t>&gt;hTSLPR_sp|Q9HC73|23-231</a:t>
            </a:r>
          </a:p>
          <a:p>
            <a:r>
              <a:rPr lang="en-BE"/>
              <a:t>QGGAAEGVQIQIIYFNLETVQVTWNASKYSRTNLTFHYRFNGDEAYDQCTNYLLQEGHTS</a:t>
            </a:r>
          </a:p>
          <a:p>
            <a:r>
              <a:rPr lang="en-BE"/>
              <a:t>GCLLDAEQRDDILYFSIRNGTHPVFTASRWMVYYLKPSSPKHVRFSWHQDAVTVTCSDLS</a:t>
            </a:r>
          </a:p>
          <a:p>
            <a:r>
              <a:rPr lang="en-BE"/>
              <a:t>YGDLLYEVQYRSPFDTEWQSKQENTCNVTIEGLDAEKCYSFWVRVKAMEDVYGPDTYPSD</a:t>
            </a:r>
          </a:p>
          <a:p>
            <a:r>
              <a:rPr lang="en-BE"/>
              <a:t>WSEVTCWQRGEIRDACAETPTPPKPKLSK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EB6B31-BF2F-CEA4-E82F-F8D76640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Input text file with sequences in </a:t>
            </a:r>
            <a:r>
              <a:rPr lang="en-US" err="1">
                <a:solidFill>
                  <a:srgbClr val="002060"/>
                </a:solidFill>
              </a:rPr>
              <a:t>fasta</a:t>
            </a:r>
            <a:r>
              <a:rPr lang="en-US">
                <a:solidFill>
                  <a:srgbClr val="002060"/>
                </a:solidFill>
              </a:rPr>
              <a:t> format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9618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3CA90-4032-46AF-9F9D-39F195F86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642A5-1F9B-7612-9169-3A8B4226A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9" y="1614499"/>
            <a:ext cx="12929352" cy="36941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3E4093-03AA-F11C-F259-CC369F06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pPr algn="ctr"/>
            <a:r>
              <a:rPr lang="en-US" err="1">
                <a:solidFill>
                  <a:srgbClr val="002060"/>
                </a:solidFill>
              </a:rPr>
              <a:t>pLDDT</a:t>
            </a:r>
            <a:r>
              <a:rPr lang="en-US">
                <a:solidFill>
                  <a:srgbClr val="002060"/>
                </a:solidFill>
              </a:rPr>
              <a:t> plot indicates disordered regions</a:t>
            </a:r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46A1E5-6D5A-CF7A-CA06-115B8368686B}"/>
              </a:ext>
            </a:extLst>
          </p:cNvPr>
          <p:cNvSpPr/>
          <p:nvPr/>
        </p:nvSpPr>
        <p:spPr>
          <a:xfrm>
            <a:off x="337625" y="1574950"/>
            <a:ext cx="6386732" cy="424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5D7-9ACE-593D-AF3B-C0AAD0B0A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316" y="916067"/>
            <a:ext cx="9957025" cy="5807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3B81AA-759A-4D94-7179-2E22FA89D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0999" y="916067"/>
            <a:ext cx="9957025" cy="5807584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0AA3B4-BEE7-E65E-8246-8E89A37FFC7B}"/>
              </a:ext>
            </a:extLst>
          </p:cNvPr>
          <p:cNvSpPr txBox="1"/>
          <p:nvPr/>
        </p:nvSpPr>
        <p:spPr>
          <a:xfrm>
            <a:off x="337625" y="4587918"/>
            <a:ext cx="207995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Colored by chain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28EF4-0761-5CAC-9FFE-149C70A2DD11}"/>
              </a:ext>
            </a:extLst>
          </p:cNvPr>
          <p:cNvSpPr txBox="1"/>
          <p:nvPr/>
        </p:nvSpPr>
        <p:spPr>
          <a:xfrm>
            <a:off x="337624" y="4587767"/>
            <a:ext cx="207995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Colored by pLDDT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FFF93-DA68-E27F-028B-5823E1D37418}"/>
              </a:ext>
            </a:extLst>
          </p:cNvPr>
          <p:cNvSpPr/>
          <p:nvPr/>
        </p:nvSpPr>
        <p:spPr>
          <a:xfrm>
            <a:off x="7431699" y="5340487"/>
            <a:ext cx="972520" cy="79701"/>
          </a:xfrm>
          <a:prstGeom prst="rect">
            <a:avLst/>
          </a:prstGeom>
          <a:solidFill>
            <a:srgbClr val="2EE8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BCDCD-D6A8-A22C-DA09-D77FE8A3B66B}"/>
              </a:ext>
            </a:extLst>
          </p:cNvPr>
          <p:cNvSpPr/>
          <p:nvPr/>
        </p:nvSpPr>
        <p:spPr>
          <a:xfrm>
            <a:off x="8446677" y="5341113"/>
            <a:ext cx="1634066" cy="79701"/>
          </a:xfrm>
          <a:prstGeom prst="rect">
            <a:avLst/>
          </a:prstGeom>
          <a:solidFill>
            <a:srgbClr val="42EE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8A3B27-A745-65DB-6001-BAD42C8D2A12}"/>
              </a:ext>
            </a:extLst>
          </p:cNvPr>
          <p:cNvSpPr/>
          <p:nvPr/>
        </p:nvSpPr>
        <p:spPr>
          <a:xfrm>
            <a:off x="10142215" y="5340775"/>
            <a:ext cx="1634066" cy="79701"/>
          </a:xfrm>
          <a:prstGeom prst="rect">
            <a:avLst/>
          </a:prstGeom>
          <a:solidFill>
            <a:srgbClr val="D62F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FB8855-E1F3-73B8-06B0-145B6B66118D}"/>
              </a:ext>
            </a:extLst>
          </p:cNvPr>
          <p:cNvCxnSpPr>
            <a:cxnSpLocks/>
          </p:cNvCxnSpPr>
          <p:nvPr/>
        </p:nvCxnSpPr>
        <p:spPr>
          <a:xfrm>
            <a:off x="10142215" y="5372314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19BBC5-E2E3-E0A6-3DE4-E02191E39C87}"/>
              </a:ext>
            </a:extLst>
          </p:cNvPr>
          <p:cNvCxnSpPr/>
          <p:nvPr/>
        </p:nvCxnSpPr>
        <p:spPr>
          <a:xfrm>
            <a:off x="11776281" y="5366338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504589-B1B3-9852-D531-9CBA91CCFDD0}"/>
              </a:ext>
            </a:extLst>
          </p:cNvPr>
          <p:cNvCxnSpPr/>
          <p:nvPr/>
        </p:nvCxnSpPr>
        <p:spPr>
          <a:xfrm>
            <a:off x="8446677" y="5353774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5B2C56-E235-6B15-B2AE-C61A7609E42A}"/>
              </a:ext>
            </a:extLst>
          </p:cNvPr>
          <p:cNvCxnSpPr/>
          <p:nvPr/>
        </p:nvCxnSpPr>
        <p:spPr>
          <a:xfrm>
            <a:off x="10080743" y="5370132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FB6233-D78E-E3E6-A332-285EE0E29526}"/>
              </a:ext>
            </a:extLst>
          </p:cNvPr>
          <p:cNvCxnSpPr>
            <a:cxnSpLocks/>
          </p:cNvCxnSpPr>
          <p:nvPr/>
        </p:nvCxnSpPr>
        <p:spPr>
          <a:xfrm>
            <a:off x="8403521" y="5353870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2C2959-9771-1D56-ACCE-6BD067F1C944}"/>
              </a:ext>
            </a:extLst>
          </p:cNvPr>
          <p:cNvCxnSpPr>
            <a:cxnSpLocks/>
          </p:cNvCxnSpPr>
          <p:nvPr/>
        </p:nvCxnSpPr>
        <p:spPr>
          <a:xfrm>
            <a:off x="7431699" y="5353870"/>
            <a:ext cx="0" cy="13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9C5E236-C36E-5874-FBC9-1B21270836DB}"/>
              </a:ext>
            </a:extLst>
          </p:cNvPr>
          <p:cNvSpPr txBox="1"/>
          <p:nvPr/>
        </p:nvSpPr>
        <p:spPr>
          <a:xfrm>
            <a:off x="7316437" y="5441320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260A1-FB7A-CC3D-C726-33CC1A9A5F84}"/>
              </a:ext>
            </a:extLst>
          </p:cNvPr>
          <p:cNvSpPr txBox="1"/>
          <p:nvPr/>
        </p:nvSpPr>
        <p:spPr>
          <a:xfrm>
            <a:off x="8331497" y="5432584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4D3DF0-BEA1-247E-DA0B-2288A7B63234}"/>
              </a:ext>
            </a:extLst>
          </p:cNvPr>
          <p:cNvSpPr txBox="1"/>
          <p:nvPr/>
        </p:nvSpPr>
        <p:spPr>
          <a:xfrm>
            <a:off x="9923910" y="5444381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DD80B-CD74-111A-1D59-5D46A65EAA18}"/>
              </a:ext>
            </a:extLst>
          </p:cNvPr>
          <p:cNvSpPr txBox="1"/>
          <p:nvPr/>
        </p:nvSpPr>
        <p:spPr>
          <a:xfrm>
            <a:off x="11629195" y="5443075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DF8A5B-20B3-FB3A-0FCB-EE4AB1CC2133}"/>
              </a:ext>
            </a:extLst>
          </p:cNvPr>
          <p:cNvSpPr txBox="1"/>
          <p:nvPr/>
        </p:nvSpPr>
        <p:spPr>
          <a:xfrm>
            <a:off x="8242122" y="5427570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7DA18F-5B8D-9859-7A17-9E233B88812E}"/>
              </a:ext>
            </a:extLst>
          </p:cNvPr>
          <p:cNvSpPr txBox="1"/>
          <p:nvPr/>
        </p:nvSpPr>
        <p:spPr>
          <a:xfrm>
            <a:off x="10033022" y="5451915"/>
            <a:ext cx="45035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1000" b="1"/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CF6CE7-471A-938C-E167-258E3E36C016}"/>
              </a:ext>
            </a:extLst>
          </p:cNvPr>
          <p:cNvSpPr txBox="1"/>
          <p:nvPr/>
        </p:nvSpPr>
        <p:spPr>
          <a:xfrm>
            <a:off x="7581260" y="5520293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60BCCE-2795-4D63-599A-9A94FF52747D}"/>
              </a:ext>
            </a:extLst>
          </p:cNvPr>
          <p:cNvSpPr txBox="1"/>
          <p:nvPr/>
        </p:nvSpPr>
        <p:spPr>
          <a:xfrm>
            <a:off x="10542549" y="5516596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CFD343-C3B4-A8CE-F57E-6BD6A3E07C62}"/>
              </a:ext>
            </a:extLst>
          </p:cNvPr>
          <p:cNvSpPr txBox="1"/>
          <p:nvPr/>
        </p:nvSpPr>
        <p:spPr>
          <a:xfrm>
            <a:off x="8828444" y="5527452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IL-7Ra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AFB4A0-8C77-AEFE-121E-15D9454FA91B}"/>
              </a:ext>
            </a:extLst>
          </p:cNvPr>
          <p:cNvSpPr txBox="1"/>
          <p:nvPr/>
        </p:nvSpPr>
        <p:spPr>
          <a:xfrm>
            <a:off x="4299344" y="1387710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68A1F-B22C-8160-DC1D-7E8D7D445DC5}"/>
              </a:ext>
            </a:extLst>
          </p:cNvPr>
          <p:cNvSpPr txBox="1"/>
          <p:nvPr/>
        </p:nvSpPr>
        <p:spPr>
          <a:xfrm>
            <a:off x="1810414" y="3564996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IL-7Ra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91603F-53A1-D57D-BBC4-0BF36A05B863}"/>
              </a:ext>
            </a:extLst>
          </p:cNvPr>
          <p:cNvSpPr txBox="1"/>
          <p:nvPr/>
        </p:nvSpPr>
        <p:spPr>
          <a:xfrm>
            <a:off x="5158515" y="3706090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15569C3-2F67-E21D-172D-F0963F914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1" y="5043208"/>
            <a:ext cx="1935337" cy="1868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A68755-0857-3539-B955-4E165415AB57}"/>
              </a:ext>
            </a:extLst>
          </p:cNvPr>
          <p:cNvSpPr txBox="1"/>
          <p:nvPr/>
        </p:nvSpPr>
        <p:spPr>
          <a:xfrm>
            <a:off x="-357373" y="5252222"/>
            <a:ext cx="1574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200"/>
              <a:t>Low confidence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D69B73-3231-40FF-4B8E-5DD44B4DB390}"/>
              </a:ext>
            </a:extLst>
          </p:cNvPr>
          <p:cNvSpPr txBox="1"/>
          <p:nvPr/>
        </p:nvSpPr>
        <p:spPr>
          <a:xfrm>
            <a:off x="1322651" y="5264834"/>
            <a:ext cx="1574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200"/>
              <a:t>High confidence</a:t>
            </a:r>
          </a:p>
        </p:txBody>
      </p:sp>
    </p:spTree>
    <p:extLst>
      <p:ext uri="{BB962C8B-B14F-4D97-AF65-F5344CB8AC3E}">
        <p14:creationId xmlns:p14="http://schemas.microsoft.com/office/powerpoint/2010/main" val="213941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0" grpId="0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23E4093-03AA-F11C-F259-CC369F06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pPr algn="ctr"/>
            <a:r>
              <a:rPr lang="en-US" err="1">
                <a:solidFill>
                  <a:srgbClr val="002060"/>
                </a:solidFill>
              </a:rPr>
              <a:t>pLDDT</a:t>
            </a:r>
            <a:r>
              <a:rPr lang="en-US">
                <a:solidFill>
                  <a:srgbClr val="002060"/>
                </a:solidFill>
              </a:rPr>
              <a:t> plot indicates disordered regions</a:t>
            </a:r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9F2BE-951D-DF86-B252-07612F74F3C3}"/>
              </a:ext>
            </a:extLst>
          </p:cNvPr>
          <p:cNvSpPr txBox="1"/>
          <p:nvPr/>
        </p:nvSpPr>
        <p:spPr>
          <a:xfrm>
            <a:off x="771728" y="2216044"/>
            <a:ext cx="10949133" cy="35394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1  N   TYR A   1       7.960   6.236 -30.112  1.00 95.23           N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2  H   TYR A   1       7.706   6.779 -29.299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3  H2  TYR A   1       7.427   6.587 -30.895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4  H3  TYR A   1       8.951   6.321 -30.287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5  CA  TYR A   1       7.596   4.833 -29.851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6  HA  TYR A   1       7.726   4.235 -30.753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7  C   TYR A   1       6.129   4.814 -29.477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8  CB  TYR A   1       8.472   4.249 -28.737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 9  HB2 TYR A   1       9.497   4.189 -29.103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10  HB3 TYR A   1       8.460   4.920 -27.879  1.00 95.23           H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11  O   TYR A   1       5.713   5.734 -28.785  1.00 95.23           O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12  CG  TYR A   1       8.043   2.871 -28.291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13  CD1 TYR A   1       7.295   2.723 -27.108  1.00 95.23           C  </a:t>
            </a:r>
          </a:p>
          <a:p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     14  HD1 TYR A   1       7.036   3.582 -26.508  1.00 95.23           H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F335-41DA-FEEC-CBFC-8B971E3FC6F0}"/>
              </a:ext>
            </a:extLst>
          </p:cNvPr>
          <p:cNvSpPr txBox="1"/>
          <p:nvPr/>
        </p:nvSpPr>
        <p:spPr>
          <a:xfrm>
            <a:off x="7983165" y="1202999"/>
            <a:ext cx="493516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 sz="2400" b="1">
                <a:solidFill>
                  <a:srgbClr val="FF0000"/>
                </a:solidFill>
              </a:rPr>
              <a:t>pLDDT-score (B factor column)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374A53-88FB-4D5C-BB94-0169C8F8EFF1}"/>
              </a:ext>
            </a:extLst>
          </p:cNvPr>
          <p:cNvCxnSpPr>
            <a:cxnSpLocks/>
          </p:cNvCxnSpPr>
          <p:nvPr/>
        </p:nvCxnSpPr>
        <p:spPr>
          <a:xfrm>
            <a:off x="8579796" y="1664664"/>
            <a:ext cx="0" cy="5513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496DB7-A770-5543-6740-2CCD0965876D}"/>
              </a:ext>
            </a:extLst>
          </p:cNvPr>
          <p:cNvSpPr txBox="1"/>
          <p:nvPr/>
        </p:nvSpPr>
        <p:spPr>
          <a:xfrm>
            <a:off x="670128" y="1390284"/>
            <a:ext cx="38728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BE"/>
              <a:t>Open pdb file with text editor</a:t>
            </a:r>
          </a:p>
        </p:txBody>
      </p:sp>
    </p:spTree>
    <p:extLst>
      <p:ext uri="{BB962C8B-B14F-4D97-AF65-F5344CB8AC3E}">
        <p14:creationId xmlns:p14="http://schemas.microsoft.com/office/powerpoint/2010/main" val="694980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6016C5-41AE-2091-03A3-E6642120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3110" y="2247490"/>
            <a:ext cx="14447273" cy="19263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8F634E-7A08-4C82-E150-6D401C56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PAE plots indicates an accurate protein complex geometry 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6733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3EA4EF-35A0-4950-BA5F-87BB33FB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/>
              <a:t>Critical Assessment of Structure Prediction (CASP14, 2020)</a:t>
            </a:r>
            <a:endParaRPr lang="en-BE" sz="3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55021-0E07-4467-AB8A-842933AA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1" y="2202670"/>
            <a:ext cx="4933884" cy="29560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F7B8BD-0895-4692-A017-C740F0248120}"/>
              </a:ext>
            </a:extLst>
          </p:cNvPr>
          <p:cNvSpPr txBox="1"/>
          <p:nvPr/>
        </p:nvSpPr>
        <p:spPr>
          <a:xfrm>
            <a:off x="3138000" y="5846544"/>
            <a:ext cx="340592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rgbClr val="0053D7"/>
                </a:solidFill>
              </a:rPr>
              <a:t>Median of 92.4 across all targets, 87.0 in free-modelling accuracy</a:t>
            </a:r>
            <a:endParaRPr lang="en-BE">
              <a:solidFill>
                <a:srgbClr val="0053D7"/>
              </a:solidFill>
            </a:endParaRPr>
          </a:p>
        </p:txBody>
      </p:sp>
      <p:pic>
        <p:nvPicPr>
          <p:cNvPr id="1026" name="Picture 2" descr="CASP14: what Google DeepMind's AlphaFold 2 really achieved, and what it  means for protein folding, biology and bioinformatics | Oxford Protein  Informatics Group">
            <a:extLst>
              <a:ext uri="{FF2B5EF4-FFF2-40B4-BE49-F238E27FC236}">
                <a16:creationId xmlns:a16="http://schemas.microsoft.com/office/drawing/2014/main" id="{2FB2649B-956F-4CE3-A34B-9F913CB52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25" y="2626262"/>
            <a:ext cx="6182644" cy="253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B4CFE-B8DC-4E10-9237-941FD0377952}"/>
              </a:ext>
            </a:extLst>
          </p:cNvPr>
          <p:cNvSpPr txBox="1"/>
          <p:nvPr/>
        </p:nvSpPr>
        <p:spPr>
          <a:xfrm>
            <a:off x="7219784" y="4005772"/>
            <a:ext cx="396770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CASP14, performance over all targets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A14271-7F88-444A-92DC-06AADCE22ABE}"/>
              </a:ext>
            </a:extLst>
          </p:cNvPr>
          <p:cNvCxnSpPr>
            <a:cxnSpLocks/>
          </p:cNvCxnSpPr>
          <p:nvPr/>
        </p:nvCxnSpPr>
        <p:spPr>
          <a:xfrm flipH="1">
            <a:off x="6130456" y="2409035"/>
            <a:ext cx="686896" cy="2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A902FE-0266-4A82-8102-984A35294FEF}"/>
              </a:ext>
            </a:extLst>
          </p:cNvPr>
          <p:cNvCxnSpPr/>
          <p:nvPr/>
        </p:nvCxnSpPr>
        <p:spPr>
          <a:xfrm flipH="1">
            <a:off x="6138408" y="3745369"/>
            <a:ext cx="389614" cy="24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E1919-7A8C-44E3-A7FE-51D1A05639FA}"/>
              </a:ext>
            </a:extLst>
          </p:cNvPr>
          <p:cNvSpPr txBox="1"/>
          <p:nvPr/>
        </p:nvSpPr>
        <p:spPr>
          <a:xfrm>
            <a:off x="6712727" y="2179466"/>
            <a:ext cx="17291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/>
              <a:t>AlphaFold2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820C70-7695-44FC-B3DF-6984EF331E22}"/>
              </a:ext>
            </a:extLst>
          </p:cNvPr>
          <p:cNvSpPr txBox="1"/>
          <p:nvPr/>
        </p:nvSpPr>
        <p:spPr>
          <a:xfrm>
            <a:off x="6528022" y="3514593"/>
            <a:ext cx="17291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/>
              <a:t>Baker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12D50-E23B-4F78-8D36-03C1EF8FB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5</a:t>
            </a:fld>
            <a:endParaRPr lang="en-GB"/>
          </a:p>
        </p:txBody>
      </p:sp>
      <p:pic>
        <p:nvPicPr>
          <p:cNvPr id="11266" name="Picture 2" descr="Accurate protein structure prediction accessible to all - Baker Lab">
            <a:extLst>
              <a:ext uri="{FF2B5EF4-FFF2-40B4-BE49-F238E27FC236}">
                <a16:creationId xmlns:a16="http://schemas.microsoft.com/office/drawing/2014/main" id="{90279054-7743-4B49-8875-5BFCA126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597" y="1575751"/>
            <a:ext cx="2982334" cy="19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951CB2-D0EC-4550-A5AF-F179CED6C8C4}"/>
              </a:ext>
            </a:extLst>
          </p:cNvPr>
          <p:cNvCxnSpPr/>
          <p:nvPr/>
        </p:nvCxnSpPr>
        <p:spPr>
          <a:xfrm flipV="1">
            <a:off x="7219784" y="2896876"/>
            <a:ext cx="1298287" cy="61771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29AE9D-17A8-4671-99D2-4134D83549F2}"/>
              </a:ext>
            </a:extLst>
          </p:cNvPr>
          <p:cNvSpPr/>
          <p:nvPr/>
        </p:nvSpPr>
        <p:spPr>
          <a:xfrm>
            <a:off x="7177812" y="2525289"/>
            <a:ext cx="1264059" cy="952697"/>
          </a:xfrm>
          <a:custGeom>
            <a:avLst/>
            <a:gdLst>
              <a:gd name="connsiteX0" fmla="*/ 1317 w 1264059"/>
              <a:gd name="connsiteY0" fmla="*/ 952697 h 952697"/>
              <a:gd name="connsiteX1" fmla="*/ 202702 w 1264059"/>
              <a:gd name="connsiteY1" fmla="*/ 147154 h 952697"/>
              <a:gd name="connsiteX2" fmla="*/ 1264059 w 1264059"/>
              <a:gd name="connsiteY2" fmla="*/ 197 h 952697"/>
              <a:gd name="connsiteX3" fmla="*/ 1264059 w 1264059"/>
              <a:gd name="connsiteY3" fmla="*/ 197 h 95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4059" h="952697">
                <a:moveTo>
                  <a:pt x="1317" y="952697"/>
                </a:moveTo>
                <a:cubicBezTo>
                  <a:pt x="-3219" y="629300"/>
                  <a:pt x="-7755" y="305904"/>
                  <a:pt x="202702" y="147154"/>
                </a:cubicBezTo>
                <a:cubicBezTo>
                  <a:pt x="413159" y="-11596"/>
                  <a:pt x="1264059" y="197"/>
                  <a:pt x="1264059" y="197"/>
                </a:cubicBezTo>
                <a:lnTo>
                  <a:pt x="1264059" y="197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E393D-01C7-4522-B7E4-BC2E3B74FE2C}"/>
              </a:ext>
            </a:extLst>
          </p:cNvPr>
          <p:cNvSpPr txBox="1"/>
          <p:nvPr/>
        </p:nvSpPr>
        <p:spPr>
          <a:xfrm rot="20044432">
            <a:off x="6904602" y="2411368"/>
            <a:ext cx="92528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100">
                <a:solidFill>
                  <a:schemeClr val="accent3"/>
                </a:solidFill>
              </a:rPr>
              <a:t>+ ideas from</a:t>
            </a:r>
          </a:p>
        </p:txBody>
      </p:sp>
    </p:spTree>
    <p:extLst>
      <p:ext uri="{BB962C8B-B14F-4D97-AF65-F5344CB8AC3E}">
        <p14:creationId xmlns:p14="http://schemas.microsoft.com/office/powerpoint/2010/main" val="1058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29A9D4-7E73-C341-96B5-4C16CC4FD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3228" y="1235071"/>
            <a:ext cx="9554262" cy="5572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8F634E-7A08-4C82-E150-6D401C56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9" y="50262"/>
            <a:ext cx="11249722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PAE plots indicates an accurate protein complex geometry </a:t>
            </a:r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B2326-FC5D-B1CA-A24E-80EE1EE89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34" y="1405011"/>
            <a:ext cx="5467720" cy="45611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3E0ED2-7425-2BA9-01C9-584366DE2812}"/>
              </a:ext>
            </a:extLst>
          </p:cNvPr>
          <p:cNvSpPr/>
          <p:nvPr/>
        </p:nvSpPr>
        <p:spPr>
          <a:xfrm>
            <a:off x="7060255" y="1977820"/>
            <a:ext cx="826782" cy="809899"/>
          </a:xfrm>
          <a:prstGeom prst="rect">
            <a:avLst/>
          </a:prstGeom>
          <a:noFill/>
          <a:ln w="38100">
            <a:solidFill>
              <a:srgbClr val="2EE82D"/>
            </a:solidFill>
          </a:ln>
          <a:effectLst>
            <a:glow rad="52466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46455-3DFB-B651-B2D0-77BEC11AB3A4}"/>
              </a:ext>
            </a:extLst>
          </p:cNvPr>
          <p:cNvSpPr/>
          <p:nvPr/>
        </p:nvSpPr>
        <p:spPr>
          <a:xfrm>
            <a:off x="7947502" y="2832317"/>
            <a:ext cx="1291687" cy="1315624"/>
          </a:xfrm>
          <a:prstGeom prst="rect">
            <a:avLst/>
          </a:prstGeom>
          <a:noFill/>
          <a:ln w="38100">
            <a:solidFill>
              <a:srgbClr val="42EEED"/>
            </a:solidFill>
          </a:ln>
          <a:effectLst>
            <a:glow rad="52466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B1081F-1F0E-4DF1-F959-FDDB28269309}"/>
              </a:ext>
            </a:extLst>
          </p:cNvPr>
          <p:cNvSpPr/>
          <p:nvPr/>
        </p:nvSpPr>
        <p:spPr>
          <a:xfrm>
            <a:off x="9286070" y="4154379"/>
            <a:ext cx="1223091" cy="1298609"/>
          </a:xfrm>
          <a:prstGeom prst="rect">
            <a:avLst/>
          </a:prstGeom>
          <a:noFill/>
          <a:ln w="38100">
            <a:solidFill>
              <a:srgbClr val="D62FB0"/>
            </a:solidFill>
          </a:ln>
          <a:effectLst>
            <a:glow rad="52466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7E7D4-E3FE-5F33-ADDA-4BE3E419B48D}"/>
              </a:ext>
            </a:extLst>
          </p:cNvPr>
          <p:cNvSpPr txBox="1"/>
          <p:nvPr/>
        </p:nvSpPr>
        <p:spPr>
          <a:xfrm>
            <a:off x="3844766" y="1744889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AA495-2187-3C44-E678-B75F608F5D5D}"/>
              </a:ext>
            </a:extLst>
          </p:cNvPr>
          <p:cNvSpPr txBox="1"/>
          <p:nvPr/>
        </p:nvSpPr>
        <p:spPr>
          <a:xfrm>
            <a:off x="1219074" y="3888576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IL-7Ra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1F76CC-D6B5-410A-5AEA-C963D9083C53}"/>
              </a:ext>
            </a:extLst>
          </p:cNvPr>
          <p:cNvSpPr txBox="1"/>
          <p:nvPr/>
        </p:nvSpPr>
        <p:spPr>
          <a:xfrm>
            <a:off x="4586508" y="3922175"/>
            <a:ext cx="12143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TLSPR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EE218F-0AA2-F4B2-F890-3B51742A2B9D}"/>
              </a:ext>
            </a:extLst>
          </p:cNvPr>
          <p:cNvSpPr/>
          <p:nvPr/>
        </p:nvSpPr>
        <p:spPr>
          <a:xfrm>
            <a:off x="6140034" y="1744889"/>
            <a:ext cx="842642" cy="3756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7B46A-7AC7-AC3D-DEB3-69682221A38C}"/>
              </a:ext>
            </a:extLst>
          </p:cNvPr>
          <p:cNvSpPr/>
          <p:nvPr/>
        </p:nvSpPr>
        <p:spPr>
          <a:xfrm>
            <a:off x="6026928" y="5500945"/>
            <a:ext cx="4772542" cy="58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161D6E-3766-9A3A-11F4-FB5ECB53C2C9}"/>
              </a:ext>
            </a:extLst>
          </p:cNvPr>
          <p:cNvGrpSpPr/>
          <p:nvPr/>
        </p:nvGrpSpPr>
        <p:grpSpPr>
          <a:xfrm rot="5400000">
            <a:off x="4758112" y="3367893"/>
            <a:ext cx="3538244" cy="707356"/>
            <a:chOff x="7134350" y="6150644"/>
            <a:chExt cx="4344582" cy="5562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676E39-83D3-1FFB-9681-C693AEA87153}"/>
                </a:ext>
              </a:extLst>
            </p:cNvPr>
            <p:cNvSpPr/>
            <p:nvPr/>
          </p:nvSpPr>
          <p:spPr>
            <a:xfrm>
              <a:off x="7134350" y="6150644"/>
              <a:ext cx="972520" cy="79701"/>
            </a:xfrm>
            <a:prstGeom prst="rect">
              <a:avLst/>
            </a:prstGeom>
            <a:solidFill>
              <a:srgbClr val="2EE82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19B021-BDDB-B76F-CE67-B46142AD6C1D}"/>
                </a:ext>
              </a:extLst>
            </p:cNvPr>
            <p:cNvSpPr/>
            <p:nvPr/>
          </p:nvSpPr>
          <p:spPr>
            <a:xfrm>
              <a:off x="8149328" y="6151270"/>
              <a:ext cx="1634066" cy="79701"/>
            </a:xfrm>
            <a:prstGeom prst="rect">
              <a:avLst/>
            </a:prstGeom>
            <a:solidFill>
              <a:srgbClr val="42EEE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189018-16B6-38BB-F9FC-F0DD32057221}"/>
                </a:ext>
              </a:extLst>
            </p:cNvPr>
            <p:cNvSpPr/>
            <p:nvPr/>
          </p:nvSpPr>
          <p:spPr>
            <a:xfrm>
              <a:off x="9844866" y="6150932"/>
              <a:ext cx="1634066" cy="79701"/>
            </a:xfrm>
            <a:prstGeom prst="rect">
              <a:avLst/>
            </a:prstGeom>
            <a:solidFill>
              <a:srgbClr val="D62F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B24BC5-CEE3-27B4-F9CA-1998E3CB657F}"/>
                </a:ext>
              </a:extLst>
            </p:cNvPr>
            <p:cNvSpPr txBox="1"/>
            <p:nvPr/>
          </p:nvSpPr>
          <p:spPr>
            <a:xfrm>
              <a:off x="7283911" y="6330450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TLSP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AB5A5C-28DD-4E2A-3153-E8B24ACC3DCB}"/>
                </a:ext>
              </a:extLst>
            </p:cNvPr>
            <p:cNvSpPr txBox="1"/>
            <p:nvPr/>
          </p:nvSpPr>
          <p:spPr>
            <a:xfrm>
              <a:off x="10245200" y="6326753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TLSPR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F20B88-1665-C803-E359-2D7D030492CD}"/>
                </a:ext>
              </a:extLst>
            </p:cNvPr>
            <p:cNvSpPr txBox="1"/>
            <p:nvPr/>
          </p:nvSpPr>
          <p:spPr>
            <a:xfrm>
              <a:off x="8531095" y="6337609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IL-7Ra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E52DCE6-45D6-8D71-9A86-AF35ECF99547}"/>
              </a:ext>
            </a:extLst>
          </p:cNvPr>
          <p:cNvSpPr/>
          <p:nvPr/>
        </p:nvSpPr>
        <p:spPr>
          <a:xfrm>
            <a:off x="6179327" y="5653345"/>
            <a:ext cx="5701081" cy="58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9A9A59-F45F-8E81-5DC1-C107F142CC77}"/>
              </a:ext>
            </a:extLst>
          </p:cNvPr>
          <p:cNvGrpSpPr/>
          <p:nvPr/>
        </p:nvGrpSpPr>
        <p:grpSpPr>
          <a:xfrm>
            <a:off x="7040463" y="5593388"/>
            <a:ext cx="3538244" cy="707356"/>
            <a:chOff x="7134350" y="6150644"/>
            <a:chExt cx="4344582" cy="5562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FA628C-3985-8AF4-702E-9C302F36CC97}"/>
                </a:ext>
              </a:extLst>
            </p:cNvPr>
            <p:cNvSpPr/>
            <p:nvPr/>
          </p:nvSpPr>
          <p:spPr>
            <a:xfrm>
              <a:off x="7134350" y="6150644"/>
              <a:ext cx="972520" cy="79701"/>
            </a:xfrm>
            <a:prstGeom prst="rect">
              <a:avLst/>
            </a:prstGeom>
            <a:solidFill>
              <a:srgbClr val="2EE82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528651-C4D9-5A81-2C7C-47312BF57664}"/>
                </a:ext>
              </a:extLst>
            </p:cNvPr>
            <p:cNvSpPr/>
            <p:nvPr/>
          </p:nvSpPr>
          <p:spPr>
            <a:xfrm>
              <a:off x="8149328" y="6151270"/>
              <a:ext cx="1634066" cy="79701"/>
            </a:xfrm>
            <a:prstGeom prst="rect">
              <a:avLst/>
            </a:prstGeom>
            <a:solidFill>
              <a:srgbClr val="42EEE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2E2AAD-BC5D-2F70-6942-620A72890353}"/>
                </a:ext>
              </a:extLst>
            </p:cNvPr>
            <p:cNvSpPr/>
            <p:nvPr/>
          </p:nvSpPr>
          <p:spPr>
            <a:xfrm>
              <a:off x="9844866" y="6150932"/>
              <a:ext cx="1634066" cy="79701"/>
            </a:xfrm>
            <a:prstGeom prst="rect">
              <a:avLst/>
            </a:prstGeom>
            <a:solidFill>
              <a:srgbClr val="D62F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FCE572-D734-40D5-CFD3-B1C4E01FA107}"/>
                </a:ext>
              </a:extLst>
            </p:cNvPr>
            <p:cNvSpPr txBox="1"/>
            <p:nvPr/>
          </p:nvSpPr>
          <p:spPr>
            <a:xfrm>
              <a:off x="7283911" y="6330450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TLSP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D536D9-ABDC-D31B-F58D-891CBDC87686}"/>
                </a:ext>
              </a:extLst>
            </p:cNvPr>
            <p:cNvSpPr txBox="1"/>
            <p:nvPr/>
          </p:nvSpPr>
          <p:spPr>
            <a:xfrm>
              <a:off x="10245200" y="6326753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TLSPR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5B0BE0-B497-A8F1-1F99-AF94161534E9}"/>
                </a:ext>
              </a:extLst>
            </p:cNvPr>
            <p:cNvSpPr txBox="1"/>
            <p:nvPr/>
          </p:nvSpPr>
          <p:spPr>
            <a:xfrm>
              <a:off x="8531095" y="6337609"/>
              <a:ext cx="121432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BE"/>
                <a:t>IL-7Ra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99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2" grpId="0" animBg="1"/>
      <p:bldP spid="23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3208069" y="1606030"/>
            <a:ext cx="8592510" cy="3768550"/>
            <a:chOff x="1104901" y="2035350"/>
            <a:chExt cx="7082731" cy="31063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750420" y="1704521"/>
              <a:ext cx="3106381" cy="3768043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2220328"/>
              <a:ext cx="2487065" cy="2221777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3203524" y="2035350"/>
              <a:ext cx="1216065" cy="1459232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03524" y="4087167"/>
              <a:ext cx="1216162" cy="1054566"/>
            </a:xfrm>
            <a:prstGeom prst="line">
              <a:avLst/>
            </a:prstGeom>
            <a:ln w="222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FD48B32-D1F8-9D3B-A758-0385D867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26" y="81342"/>
            <a:ext cx="11945148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Comparison with experimental crystal structure?</a:t>
            </a:r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25016-A3BC-2656-6700-1AC0C19C3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4" y="2316541"/>
            <a:ext cx="2838928" cy="2119551"/>
          </a:xfrm>
          <a:prstGeom prst="rect">
            <a:avLst/>
          </a:prstGeom>
          <a:ln w="635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E83337-5567-1276-D286-ABE1911F248A}"/>
              </a:ext>
            </a:extLst>
          </p:cNvPr>
          <p:cNvSpPr txBox="1"/>
          <p:nvPr/>
        </p:nvSpPr>
        <p:spPr>
          <a:xfrm>
            <a:off x="7442200" y="5638800"/>
            <a:ext cx="40640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Crystal packing of TSLP:TSLPR:IL7-R complexes</a:t>
            </a:r>
          </a:p>
        </p:txBody>
      </p:sp>
    </p:spTree>
    <p:extLst>
      <p:ext uri="{BB962C8B-B14F-4D97-AF65-F5344CB8AC3E}">
        <p14:creationId xmlns:p14="http://schemas.microsoft.com/office/powerpoint/2010/main" val="2134358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603AF-AD64-07A5-ABB5-69A08ABEE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52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A89FF-033A-5E9A-0EE8-3F29AFAC0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693" y="742254"/>
            <a:ext cx="9302293" cy="5425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4E743-9279-30C4-F3AF-EAAB079CF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42254"/>
            <a:ext cx="9158521" cy="534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F314BD-D555-B9FF-446D-7BFAFD90D452}"/>
              </a:ext>
            </a:extLst>
          </p:cNvPr>
          <p:cNvSpPr txBox="1"/>
          <p:nvPr/>
        </p:nvSpPr>
        <p:spPr>
          <a:xfrm>
            <a:off x="1131899" y="5293745"/>
            <a:ext cx="322533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Experimental crystal structure to 2.56 Å resolution (pdb 5j11)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6C16E-D7E3-7BA9-CFAB-2639E4715BD9}"/>
              </a:ext>
            </a:extLst>
          </p:cNvPr>
          <p:cNvSpPr txBox="1"/>
          <p:nvPr/>
        </p:nvSpPr>
        <p:spPr>
          <a:xfrm>
            <a:off x="9516065" y="5251816"/>
            <a:ext cx="257642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BE"/>
              <a:t>Alphafold-Multimer prediction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3D643C-80A9-8E61-AC83-378BED09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25" y="-177450"/>
            <a:ext cx="11945148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Comparison with experimental crystal structure?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27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6DFC-68C3-3FC0-5719-24ED9CCB7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pPr/>
              <a:t>53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A41EE-ADAB-E6FB-A4B0-4EA37F8A6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25" y="310551"/>
            <a:ext cx="1175794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1EB115-CBA4-1231-CE01-2F751A4D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25" y="-177450"/>
            <a:ext cx="11945148" cy="1524688"/>
          </a:xfrm>
        </p:spPr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Comparison with experimental crystal structure?</a:t>
            </a:r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1DC02-C9F3-8D46-0146-606AF6C4761F}"/>
              </a:ext>
            </a:extLst>
          </p:cNvPr>
          <p:cNvSpPr txBox="1"/>
          <p:nvPr/>
        </p:nvSpPr>
        <p:spPr>
          <a:xfrm>
            <a:off x="8660921" y="4295955"/>
            <a:ext cx="331405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/>
              <a:t>R</a:t>
            </a:r>
            <a:r>
              <a:rPr lang="en-BE"/>
              <a:t>msd-value =</a:t>
            </a:r>
          </a:p>
          <a:p>
            <a:r>
              <a:rPr lang="en-GB"/>
              <a:t>0.59 </a:t>
            </a:r>
            <a:r>
              <a:rPr lang="en-GB" err="1"/>
              <a:t>Å</a:t>
            </a:r>
            <a:r>
              <a:rPr lang="en-GB"/>
              <a:t> for 452 aligned C</a:t>
            </a:r>
            <a:r>
              <a:rPr lang="en-GB">
                <a:latin typeface="Symbol" pitchFamily="2" charset="2"/>
              </a:rPr>
              <a:t>a </a:t>
            </a:r>
            <a:r>
              <a:rPr lang="en-GB"/>
              <a:t>atoms</a:t>
            </a:r>
            <a:r>
              <a:rPr lang="en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221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45F2-B5E9-4BEF-A1CF-5DDA77E2F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Pitfalls of </a:t>
            </a:r>
            <a:r>
              <a:rPr lang="en-GB" err="1"/>
              <a:t>AlphaFold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F0CF00D-2464-4CAA-A87D-05F88FAEF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9DCE33-6C10-4CBF-9FB1-46E17FE9E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2B095A-0911-4F10-98EC-9AEAC11A5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942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2E4DBA-2320-4815-85E4-31B374F8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7810" cy="1345615"/>
          </a:xfrm>
        </p:spPr>
        <p:txBody>
          <a:bodyPr/>
          <a:lstStyle/>
          <a:p>
            <a:r>
              <a:rPr lang="en-GB" err="1">
                <a:latin typeface="Corbel"/>
              </a:rPr>
              <a:t>AlphaFold</a:t>
            </a:r>
            <a:r>
              <a:rPr lang="en-GB">
                <a:latin typeface="Corbel"/>
              </a:rPr>
              <a:t>: uncertainties and potential pitfalls</a:t>
            </a:r>
            <a:endParaRPr lang="en-US">
              <a:latin typeface="Corbe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FF45E-CB8D-F1A7-C169-56BB8FF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182"/>
            <a:ext cx="10515600" cy="42742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Only prediction of proteins and protein complexes (no nucleic acids)</a:t>
            </a:r>
            <a:endParaRPr lang="en-US"/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Low accuracy of regions where </a:t>
            </a:r>
            <a:r>
              <a:rPr lang="en-US" sz="2400" b="1">
                <a:latin typeface="Corbel"/>
              </a:rPr>
              <a:t>few sequences are available </a:t>
            </a:r>
            <a:r>
              <a:rPr lang="en-US" sz="2400">
                <a:latin typeface="Corbel"/>
              </a:rPr>
              <a:t>for alignment</a:t>
            </a:r>
            <a:endParaRPr lang="en-US"/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Low accuracy of </a:t>
            </a:r>
            <a:r>
              <a:rPr lang="en-US" sz="2400" b="1">
                <a:latin typeface="Corbel"/>
              </a:rPr>
              <a:t>intrinsically unstructured regions</a:t>
            </a:r>
            <a:endParaRPr lang="en-US" sz="2400">
              <a:latin typeface="Corbel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Limited information on </a:t>
            </a:r>
            <a:r>
              <a:rPr lang="en-US" sz="2400" b="1">
                <a:latin typeface="Corbel"/>
              </a:rPr>
              <a:t>structural dynamics</a:t>
            </a:r>
            <a:endParaRPr lang="en-US" sz="2400">
              <a:latin typeface="Corbel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Varying accuracy of </a:t>
            </a:r>
            <a:r>
              <a:rPr lang="en-US" sz="2400" b="1">
                <a:latin typeface="Corbel"/>
              </a:rPr>
              <a:t>multimeric assemblies</a:t>
            </a:r>
            <a:endParaRPr lang="en-US" sz="2400">
              <a:latin typeface="Corbel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No information on </a:t>
            </a:r>
            <a:r>
              <a:rPr lang="en-US" sz="2400" b="1">
                <a:latin typeface="Corbel"/>
              </a:rPr>
              <a:t>co-factors/ligands/post-translational modifications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400">
                <a:latin typeface="Corbel"/>
              </a:rPr>
              <a:t>No post-translational processing, no compartmentalization of transmembrane assemblies </a:t>
            </a:r>
          </a:p>
          <a:p>
            <a:pPr marL="457200" indent="-457200">
              <a:buAutoNum type="arabicPeriod"/>
            </a:pPr>
            <a:endParaRPr lang="en-US" sz="2400" b="1">
              <a:latin typeface="Corbe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7C6CFC-D889-4667-B0EA-7C0BBBFAF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757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AlphaFill</a:t>
            </a:r>
            <a:r>
              <a:rPr lang="en-US" sz="4000"/>
              <a:t>: filling models with ligands/co-factors</a:t>
            </a:r>
            <a:endParaRPr lang="en-US" sz="4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32C96-8D9B-4EE2-8EA7-EB46D2C1DA7A}"/>
              </a:ext>
            </a:extLst>
          </p:cNvPr>
          <p:cNvSpPr/>
          <p:nvPr/>
        </p:nvSpPr>
        <p:spPr>
          <a:xfrm>
            <a:off x="1321981" y="4104498"/>
            <a:ext cx="263628" cy="3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BFCD1914-1A7D-41D9-AA0D-5B530720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87"/>
            <a:ext cx="10319426" cy="4274256"/>
          </a:xfrm>
        </p:spPr>
        <p:txBody>
          <a:bodyPr/>
          <a:lstStyle/>
          <a:p>
            <a:r>
              <a:rPr lang="en-US" sz="2400"/>
              <a:t>Algorithm based on sequence and structure similarity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000" err="1">
                <a:sym typeface="Wingdings" panose="05000000000000000000" pitchFamily="2" charset="2"/>
              </a:rPr>
              <a:t>AlphaFold</a:t>
            </a:r>
            <a:r>
              <a:rPr lang="en-US" sz="2000">
                <a:sym typeface="Wingdings" panose="05000000000000000000" pitchFamily="2" charset="2"/>
              </a:rPr>
              <a:t> sequence is </a:t>
            </a:r>
            <a:r>
              <a:rPr lang="en-US" sz="2000" err="1">
                <a:sym typeface="Wingdings" panose="05000000000000000000" pitchFamily="2" charset="2"/>
              </a:rPr>
              <a:t>BLASTed</a:t>
            </a:r>
            <a:r>
              <a:rPr lang="en-US" sz="2000">
                <a:sym typeface="Wingdings" panose="05000000000000000000" pitchFamily="2" charset="2"/>
              </a:rPr>
              <a:t> against database with experimental structures (PDB)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Adding missing small molecules/ions from experimentally determined structures to </a:t>
            </a:r>
            <a:r>
              <a:rPr lang="en-US" sz="2400" err="1"/>
              <a:t>AlphaFold</a:t>
            </a:r>
            <a:r>
              <a:rPr lang="en-US" sz="2400"/>
              <a:t> models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sym typeface="Wingdings" panose="05000000000000000000" pitchFamily="2" charset="2"/>
              </a:rPr>
              <a:t>BLAST hits are checked for compounds of interest and filtered for homology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sym typeface="Wingdings" panose="05000000000000000000" pitchFamily="2" charset="2"/>
              </a:rPr>
              <a:t>Hits are structurally aligned with </a:t>
            </a:r>
            <a:r>
              <a:rPr lang="en-US" sz="2000" err="1">
                <a:sym typeface="Wingdings" panose="05000000000000000000" pitchFamily="2" charset="2"/>
              </a:rPr>
              <a:t>AlphaFold</a:t>
            </a:r>
            <a:r>
              <a:rPr lang="en-US" sz="2000">
                <a:sym typeface="Wingdings" panose="05000000000000000000" pitchFamily="2" charset="2"/>
              </a:rPr>
              <a:t> models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>
                <a:sym typeface="Wingdings" panose="05000000000000000000" pitchFamily="2" charset="2"/>
              </a:rPr>
              <a:t>Compounds are integrated into </a:t>
            </a:r>
            <a:r>
              <a:rPr lang="en-US" sz="2000" err="1">
                <a:sym typeface="Wingdings" panose="05000000000000000000" pitchFamily="2" charset="2"/>
              </a:rPr>
              <a:t>AlphaFold</a:t>
            </a:r>
            <a:r>
              <a:rPr lang="en-US" sz="2000">
                <a:sym typeface="Wingdings" panose="05000000000000000000" pitchFamily="2" charset="2"/>
              </a:rPr>
              <a:t> models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sz="200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sz="1600"/>
          </a:p>
          <a:p>
            <a:pPr lvl="1">
              <a:buFontTx/>
              <a:buChar char="-"/>
            </a:pPr>
            <a:endParaRPr lang="en-US" sz="20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 startAt="3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  <a:endParaRPr lang="en-BE"/>
          </a:p>
        </p:txBody>
      </p:sp>
      <p:sp>
        <p:nvSpPr>
          <p:cNvPr id="22" name="Tekstvak 5">
            <a:extLst>
              <a:ext uri="{FF2B5EF4-FFF2-40B4-BE49-F238E27FC236}">
                <a16:creationId xmlns:a16="http://schemas.microsoft.com/office/drawing/2014/main" id="{26CB1335-C08D-441E-84E7-C2A0D7BC8F84}"/>
              </a:ext>
            </a:extLst>
          </p:cNvPr>
          <p:cNvSpPr txBox="1"/>
          <p:nvPr/>
        </p:nvSpPr>
        <p:spPr>
          <a:xfrm>
            <a:off x="1908321" y="6552839"/>
            <a:ext cx="340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Hekkelman</a:t>
            </a:r>
            <a:r>
              <a:rPr lang="en-US" sz="1400"/>
              <a:t>*, de Vries*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D24AD3-5349-4E62-9A55-133F4693D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5626" y="1270287"/>
            <a:ext cx="15240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0C616-2D0E-4C59-AB8A-A36799EB61AF}"/>
              </a:ext>
            </a:extLst>
          </p:cNvPr>
          <p:cNvSpPr txBox="1"/>
          <p:nvPr/>
        </p:nvSpPr>
        <p:spPr>
          <a:xfrm>
            <a:off x="11775057" y="6478436"/>
            <a:ext cx="41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43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1964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AlphaFill</a:t>
            </a:r>
            <a:r>
              <a:rPr lang="en-US" sz="4000"/>
              <a:t>: filling models with ligands/co-factors</a:t>
            </a:r>
            <a:endParaRPr lang="en-US" sz="4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C32C96-8D9B-4EE2-8EA7-EB46D2C1DA7A}"/>
              </a:ext>
            </a:extLst>
          </p:cNvPr>
          <p:cNvSpPr/>
          <p:nvPr/>
        </p:nvSpPr>
        <p:spPr>
          <a:xfrm>
            <a:off x="1321981" y="4104498"/>
            <a:ext cx="263628" cy="3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D79EA-7FCD-44A8-AC41-9D2A9333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375551"/>
            <a:ext cx="7200900" cy="49434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5CE0B4-0FBF-425E-85B2-693899CD72DE}"/>
              </a:ext>
            </a:extLst>
          </p:cNvPr>
          <p:cNvCxnSpPr>
            <a:cxnSpLocks/>
          </p:cNvCxnSpPr>
          <p:nvPr/>
        </p:nvCxnSpPr>
        <p:spPr>
          <a:xfrm>
            <a:off x="1731523" y="5048655"/>
            <a:ext cx="2306856" cy="84527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AAB90D-CC1E-49FE-8D64-1AE45FCCF58C}"/>
              </a:ext>
            </a:extLst>
          </p:cNvPr>
          <p:cNvCxnSpPr>
            <a:cxnSpLocks/>
          </p:cNvCxnSpPr>
          <p:nvPr/>
        </p:nvCxnSpPr>
        <p:spPr>
          <a:xfrm>
            <a:off x="1731523" y="3743721"/>
            <a:ext cx="2664865" cy="780265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18A6B8-C0E2-437A-9469-E9933FCD1DEC}"/>
              </a:ext>
            </a:extLst>
          </p:cNvPr>
          <p:cNvSpPr txBox="1"/>
          <p:nvPr/>
        </p:nvSpPr>
        <p:spPr>
          <a:xfrm>
            <a:off x="227310" y="3542015"/>
            <a:ext cx="13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8C65C4"/>
                </a:solidFill>
              </a:rPr>
              <a:t>Sodium ion</a:t>
            </a:r>
            <a:endParaRPr lang="en-BE">
              <a:solidFill>
                <a:srgbClr val="8C65C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A24B5-B179-4C5F-B855-AEC525D00B15}"/>
              </a:ext>
            </a:extLst>
          </p:cNvPr>
          <p:cNvSpPr txBox="1"/>
          <p:nvPr/>
        </p:nvSpPr>
        <p:spPr>
          <a:xfrm>
            <a:off x="227311" y="4863989"/>
            <a:ext cx="13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648A1C"/>
                </a:solidFill>
              </a:rPr>
              <a:t>Retinal</a:t>
            </a:r>
            <a:endParaRPr lang="en-BE">
              <a:solidFill>
                <a:srgbClr val="648A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0EB21-952C-4107-A959-0FCDE1A19D38}"/>
              </a:ext>
            </a:extLst>
          </p:cNvPr>
          <p:cNvSpPr txBox="1"/>
          <p:nvPr/>
        </p:nvSpPr>
        <p:spPr>
          <a:xfrm>
            <a:off x="11775057" y="6478436"/>
            <a:ext cx="54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44</a:t>
            </a:r>
            <a:endParaRPr lang="en-BE"/>
          </a:p>
        </p:txBody>
      </p:sp>
      <p:sp>
        <p:nvSpPr>
          <p:cNvPr id="13" name="Tekstvak 5">
            <a:extLst>
              <a:ext uri="{FF2B5EF4-FFF2-40B4-BE49-F238E27FC236}">
                <a16:creationId xmlns:a16="http://schemas.microsoft.com/office/drawing/2014/main" id="{97A0B5E9-C075-4828-96CF-E8B9480D52AD}"/>
              </a:ext>
            </a:extLst>
          </p:cNvPr>
          <p:cNvSpPr txBox="1"/>
          <p:nvPr/>
        </p:nvSpPr>
        <p:spPr>
          <a:xfrm>
            <a:off x="1908321" y="6552839"/>
            <a:ext cx="340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Hekkelman</a:t>
            </a:r>
            <a:r>
              <a:rPr lang="en-US" sz="1400"/>
              <a:t>*, de Vries*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</p:spTree>
    <p:extLst>
      <p:ext uri="{BB962C8B-B14F-4D97-AF65-F5344CB8AC3E}">
        <p14:creationId xmlns:p14="http://schemas.microsoft.com/office/powerpoint/2010/main" val="395632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E2067B-E970-492F-A169-53841436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95" y="2095551"/>
            <a:ext cx="9048344" cy="3355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484BF3-EB0C-44F9-8D24-4CC5E58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226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000" err="1"/>
              <a:t>AlphaFill</a:t>
            </a:r>
            <a:r>
              <a:rPr lang="en-US" sz="4000"/>
              <a:t>: filling models with ligands/co-factors</a:t>
            </a:r>
            <a:endParaRPr lang="en-US" sz="40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EAF031-8EC8-43D8-94D2-D5F6739A1840}"/>
              </a:ext>
            </a:extLst>
          </p:cNvPr>
          <p:cNvCxnSpPr>
            <a:cxnSpLocks/>
          </p:cNvCxnSpPr>
          <p:nvPr/>
        </p:nvCxnSpPr>
        <p:spPr>
          <a:xfrm flipH="1">
            <a:off x="8453336" y="4716487"/>
            <a:ext cx="564204" cy="1139564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483938-E015-409D-96AA-734CE58F6A83}"/>
              </a:ext>
            </a:extLst>
          </p:cNvPr>
          <p:cNvSpPr txBox="1"/>
          <p:nvPr/>
        </p:nvSpPr>
        <p:spPr>
          <a:xfrm>
            <a:off x="6304333" y="5856051"/>
            <a:ext cx="340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‘transplanted’ Heme group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D6F2B0-6536-4B3B-A83C-DF421B8E75A9}"/>
              </a:ext>
            </a:extLst>
          </p:cNvPr>
          <p:cNvCxnSpPr>
            <a:cxnSpLocks/>
          </p:cNvCxnSpPr>
          <p:nvPr/>
        </p:nvCxnSpPr>
        <p:spPr>
          <a:xfrm>
            <a:off x="3258766" y="4863830"/>
            <a:ext cx="262647" cy="992221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A669FB-101D-4C69-85FC-A50E8C5F9B83}"/>
              </a:ext>
            </a:extLst>
          </p:cNvPr>
          <p:cNvSpPr txBox="1"/>
          <p:nvPr/>
        </p:nvSpPr>
        <p:spPr>
          <a:xfrm>
            <a:off x="2222708" y="5856051"/>
            <a:ext cx="244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Human myoglobin</a:t>
            </a:r>
            <a:endParaRPr lang="en-B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5242A-792D-42D4-AEBD-137F28DA99C9}"/>
              </a:ext>
            </a:extLst>
          </p:cNvPr>
          <p:cNvSpPr txBox="1"/>
          <p:nvPr/>
        </p:nvSpPr>
        <p:spPr>
          <a:xfrm>
            <a:off x="11775057" y="6478436"/>
            <a:ext cx="54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  <a:endParaRPr lang="en-BE"/>
          </a:p>
        </p:txBody>
      </p:sp>
      <p:sp>
        <p:nvSpPr>
          <p:cNvPr id="11" name="Tekstvak 5">
            <a:extLst>
              <a:ext uri="{FF2B5EF4-FFF2-40B4-BE49-F238E27FC236}">
                <a16:creationId xmlns:a16="http://schemas.microsoft.com/office/drawing/2014/main" id="{CEDEB7AE-182D-4901-9F4C-1D7F0FF99CE0}"/>
              </a:ext>
            </a:extLst>
          </p:cNvPr>
          <p:cNvSpPr txBox="1"/>
          <p:nvPr/>
        </p:nvSpPr>
        <p:spPr>
          <a:xfrm>
            <a:off x="1908321" y="6552839"/>
            <a:ext cx="340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Hekkelman</a:t>
            </a:r>
            <a:r>
              <a:rPr lang="en-US" sz="1400"/>
              <a:t>*, de Vries* </a:t>
            </a:r>
            <a:r>
              <a:rPr lang="en-US" sz="1400" i="1"/>
              <a:t>et al</a:t>
            </a:r>
            <a:r>
              <a:rPr lang="en-US" sz="1400"/>
              <a:t>., </a:t>
            </a:r>
            <a:r>
              <a:rPr lang="en-US" sz="1400" err="1"/>
              <a:t>BioRxiv</a:t>
            </a:r>
            <a:r>
              <a:rPr lang="en-US" sz="1400"/>
              <a:t>, 2022</a:t>
            </a:r>
            <a:endParaRPr lang="en-BE" sz="1400"/>
          </a:p>
        </p:txBody>
      </p:sp>
    </p:spTree>
    <p:extLst>
      <p:ext uri="{BB962C8B-B14F-4D97-AF65-F5344CB8AC3E}">
        <p14:creationId xmlns:p14="http://schemas.microsoft.com/office/powerpoint/2010/main" val="2181647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39EE-6058-417A-8B03-1B0514134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276472"/>
            <a:ext cx="9418642" cy="396227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>
                <a:solidFill>
                  <a:schemeClr val="accent3"/>
                </a:solidFill>
              </a:rPr>
            </a:br>
            <a:br>
              <a:rPr lang="en-GB">
                <a:solidFill>
                  <a:schemeClr val="accent3"/>
                </a:solidFill>
              </a:rPr>
            </a:br>
            <a:r>
              <a:rPr lang="en-GB"/>
              <a:t>Set up Multimer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9D418-30A2-48F8-9116-23584E141AD4}"/>
              </a:ext>
            </a:extLst>
          </p:cNvPr>
          <p:cNvSpPr txBox="1"/>
          <p:nvPr/>
        </p:nvSpPr>
        <p:spPr>
          <a:xfrm>
            <a:off x="2190749" y="6210985"/>
            <a:ext cx="890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hlinkClick r:id="rId2"/>
              </a:rPr>
              <a:t>https://elearning.bits.vib.be/courses/alphafold/lessons/vib-training-session-alphafold/topic/run-alphafold-multimer/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96029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3433-9868-4AF5-BC43-A2E95181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86" y="105227"/>
            <a:ext cx="10515600" cy="1325563"/>
          </a:xfrm>
        </p:spPr>
        <p:txBody>
          <a:bodyPr/>
          <a:lstStyle/>
          <a:p>
            <a:r>
              <a:rPr lang="en-GB"/>
              <a:t>Reception of </a:t>
            </a:r>
            <a:r>
              <a:rPr lang="en-GB" err="1"/>
              <a:t>Alphafold</a:t>
            </a:r>
            <a:r>
              <a:rPr lang="en-GB"/>
              <a:t> 2</a:t>
            </a:r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42F73-30FD-419E-B95C-372B5752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0" y="1510919"/>
            <a:ext cx="4236892" cy="24658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1A7FA-50CD-46EB-B5BE-325360DA3939}"/>
              </a:ext>
            </a:extLst>
          </p:cNvPr>
          <p:cNvSpPr/>
          <p:nvPr/>
        </p:nvSpPr>
        <p:spPr>
          <a:xfrm>
            <a:off x="3230256" y="2818835"/>
            <a:ext cx="1299410" cy="279133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4949EB-9FE5-4C12-9710-3FADA4F4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96" y="1261878"/>
            <a:ext cx="6224337" cy="13786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FFC95-8268-41C2-B8C5-91DC9F77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83" y="4142584"/>
            <a:ext cx="4852559" cy="842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DDD20-BC75-40C7-8668-A26C08E02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486" y="2810875"/>
            <a:ext cx="5627571" cy="6181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EADCAE-7431-4549-B275-1DFB48B37A18}"/>
              </a:ext>
            </a:extLst>
          </p:cNvPr>
          <p:cNvSpPr/>
          <p:nvPr/>
        </p:nvSpPr>
        <p:spPr>
          <a:xfrm>
            <a:off x="1166069" y="4531589"/>
            <a:ext cx="3558065" cy="256793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5B8784-2F74-4F82-95B6-C9CBB4D48086}"/>
              </a:ext>
            </a:extLst>
          </p:cNvPr>
          <p:cNvSpPr/>
          <p:nvPr/>
        </p:nvSpPr>
        <p:spPr>
          <a:xfrm>
            <a:off x="6786459" y="1261878"/>
            <a:ext cx="3348943" cy="339286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81E37D-D1B9-45FD-B171-74AE55DCD43A}"/>
              </a:ext>
            </a:extLst>
          </p:cNvPr>
          <p:cNvSpPr/>
          <p:nvPr/>
        </p:nvSpPr>
        <p:spPr>
          <a:xfrm>
            <a:off x="6218569" y="3160698"/>
            <a:ext cx="2145786" cy="208144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CEF374-85BF-4BE1-9E1F-9E221BCB61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871"/>
          <a:stretch/>
        </p:blipFill>
        <p:spPr>
          <a:xfrm>
            <a:off x="2284840" y="4956037"/>
            <a:ext cx="3933729" cy="170744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B351F9-4B81-4294-8549-732573599027}"/>
              </a:ext>
            </a:extLst>
          </p:cNvPr>
          <p:cNvSpPr/>
          <p:nvPr/>
        </p:nvSpPr>
        <p:spPr>
          <a:xfrm>
            <a:off x="2383880" y="5511879"/>
            <a:ext cx="2968116" cy="225243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19EA10-8B9F-46E3-A3BF-36D136515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928" y="3754198"/>
            <a:ext cx="5299912" cy="2374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CC656FE9-0D79-4CAB-9463-C25764FD3DE6}"/>
              </a:ext>
            </a:extLst>
          </p:cNvPr>
          <p:cNvSpPr/>
          <p:nvPr/>
        </p:nvSpPr>
        <p:spPr>
          <a:xfrm>
            <a:off x="8087620" y="3946259"/>
            <a:ext cx="108642" cy="242096"/>
          </a:xfrm>
          <a:prstGeom prst="leftBrace">
            <a:avLst>
              <a:gd name="adj1" fmla="val 5571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1755FA9-0920-4EB4-9F97-D36CB4FBD0F5}"/>
              </a:ext>
            </a:extLst>
          </p:cNvPr>
          <p:cNvSpPr/>
          <p:nvPr/>
        </p:nvSpPr>
        <p:spPr>
          <a:xfrm rot="10800000">
            <a:off x="6252470" y="4672685"/>
            <a:ext cx="108642" cy="242096"/>
          </a:xfrm>
          <a:prstGeom prst="leftBrace">
            <a:avLst>
              <a:gd name="adj1" fmla="val 5571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D46100-7660-4E62-AEFB-93171E7D5BE1}"/>
              </a:ext>
            </a:extLst>
          </p:cNvPr>
          <p:cNvSpPr/>
          <p:nvPr/>
        </p:nvSpPr>
        <p:spPr>
          <a:xfrm>
            <a:off x="6050476" y="5078584"/>
            <a:ext cx="1779074" cy="208144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FE14E7B-BAD7-4611-8CE5-9A6B815EFA9E}"/>
              </a:ext>
            </a:extLst>
          </p:cNvPr>
          <p:cNvSpPr/>
          <p:nvPr/>
        </p:nvSpPr>
        <p:spPr>
          <a:xfrm>
            <a:off x="7885626" y="5633050"/>
            <a:ext cx="1137724" cy="208144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F638B0-CE31-4482-8FDF-AD5F3B7F3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09" y="1292405"/>
            <a:ext cx="3913977" cy="2536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0819F-F930-4E55-ACC0-96FA9FA955AC}"/>
              </a:ext>
            </a:extLst>
          </p:cNvPr>
          <p:cNvGrpSpPr/>
          <p:nvPr/>
        </p:nvGrpSpPr>
        <p:grpSpPr>
          <a:xfrm>
            <a:off x="4823174" y="2123488"/>
            <a:ext cx="6972482" cy="4463260"/>
            <a:chOff x="2433645" y="1672828"/>
            <a:chExt cx="6972482" cy="446326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EE24F0-8F93-483C-9C65-FD71D0D7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3645" y="1672828"/>
              <a:ext cx="6972482" cy="44632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EB35C5A-77B8-42F9-B50E-CD45FC9D7133}"/>
                </a:ext>
              </a:extLst>
            </p:cNvPr>
            <p:cNvSpPr/>
            <p:nvPr/>
          </p:nvSpPr>
          <p:spPr>
            <a:xfrm>
              <a:off x="2476263" y="1720455"/>
              <a:ext cx="1067747" cy="386641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105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1DE0C-AAA6-4650-8715-9988B7A0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276472"/>
            <a:ext cx="9418642" cy="398132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>
                <a:solidFill>
                  <a:schemeClr val="accent3"/>
                </a:solidFill>
              </a:rPr>
            </a:br>
            <a:br>
              <a:rPr lang="en-GB">
                <a:solidFill>
                  <a:schemeClr val="accent3"/>
                </a:solidFill>
              </a:rPr>
            </a:br>
            <a:r>
              <a:rPr lang="en-GB"/>
              <a:t>Generate PAE/PLDDT using python 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5AC81-42D7-4766-8757-990896C48A8F}"/>
              </a:ext>
            </a:extLst>
          </p:cNvPr>
          <p:cNvSpPr txBox="1"/>
          <p:nvPr/>
        </p:nvSpPr>
        <p:spPr>
          <a:xfrm>
            <a:off x="2190749" y="6210985"/>
            <a:ext cx="890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hlinkClick r:id="rId2"/>
              </a:rPr>
              <a:t>https://elearning.bits.vib.be/courses/alphafold/lessons/vib-training-session-alphafold/topic/generate-pae-plddt-plots/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42658869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8321-F905-42F0-8351-596BD9CA5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02" y="1276473"/>
            <a:ext cx="9418642" cy="423850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3"/>
                </a:solidFill>
              </a:rPr>
              <a:t>Exercise: </a:t>
            </a:r>
            <a:br>
              <a:rPr lang="en-GB">
                <a:solidFill>
                  <a:schemeClr val="accent3"/>
                </a:solidFill>
              </a:rPr>
            </a:br>
            <a:br>
              <a:rPr lang="en-GB">
                <a:solidFill>
                  <a:schemeClr val="accent3"/>
                </a:solidFill>
              </a:rPr>
            </a:br>
            <a:r>
              <a:rPr lang="en-GB"/>
              <a:t>Align &amp; </a:t>
            </a:r>
            <a:r>
              <a:rPr lang="en-GB" err="1"/>
              <a:t>analyze</a:t>
            </a:r>
            <a:r>
              <a:rPr lang="en-GB"/>
              <a:t> predictions for SarsCov1 - VHH72 complex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DB5-63DD-4030-B3C3-A741BAB0C8AB}"/>
              </a:ext>
            </a:extLst>
          </p:cNvPr>
          <p:cNvSpPr txBox="1"/>
          <p:nvPr/>
        </p:nvSpPr>
        <p:spPr>
          <a:xfrm>
            <a:off x="2190749" y="6210985"/>
            <a:ext cx="8905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hlinkClick r:id="rId2"/>
              </a:rPr>
              <a:t>https://elearning.bits.vib.be/courses/alphafold/lessons/vib-training-session-alphafold/topic/analyze-the-predicted-sarscov1-vhh72-complex/</a:t>
            </a:r>
            <a:endParaRPr lang="en-GB" sz="1400"/>
          </a:p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978933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6DADD-05E7-AB92-B8A1-E84DC81D4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E0F3F-1DED-0A56-E3D5-AA42CC12F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1FB835-7BC4-AB70-831F-FF1610E61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85" y="3547515"/>
            <a:ext cx="2449882" cy="816626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A86D7F94-ACEE-F019-7018-D45DF9DD3017}"/>
              </a:ext>
            </a:extLst>
          </p:cNvPr>
          <p:cNvSpPr txBox="1">
            <a:spLocks/>
          </p:cNvSpPr>
          <p:nvPr/>
        </p:nvSpPr>
        <p:spPr>
          <a:xfrm>
            <a:off x="741022" y="1630450"/>
            <a:ext cx="4949660" cy="50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B2944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err="1"/>
              <a:t>AlphaFold</a:t>
            </a:r>
            <a:r>
              <a:rPr lang="en-US" sz="1400" b="1"/>
              <a:t> on the HPC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5BF6D73-86FD-630E-A31B-F55BAE614DC3}"/>
              </a:ext>
            </a:extLst>
          </p:cNvPr>
          <p:cNvSpPr txBox="1">
            <a:spLocks/>
          </p:cNvSpPr>
          <p:nvPr/>
        </p:nvSpPr>
        <p:spPr>
          <a:xfrm>
            <a:off x="765970" y="31874"/>
            <a:ext cx="1093226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1B2944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4000"/>
              <a:t>Acknowledgements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DE924-4601-07DE-9DED-78B9670D7863}"/>
              </a:ext>
            </a:extLst>
          </p:cNvPr>
          <p:cNvSpPr txBox="1"/>
          <p:nvPr/>
        </p:nvSpPr>
        <p:spPr>
          <a:xfrm>
            <a:off x="741022" y="2026530"/>
            <a:ext cx="738946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/>
              <a:t>Jasper Zuallaert  </a:t>
            </a:r>
          </a:p>
          <a:p>
            <a:pPr lvl="1">
              <a:spcAft>
                <a:spcPts val="600"/>
              </a:spcAft>
            </a:pPr>
            <a:r>
              <a:rPr lang="en-US"/>
              <a:t>Alexander </a:t>
            </a:r>
            <a:r>
              <a:rPr lang="en-US" err="1"/>
              <a:t>Botzki</a:t>
            </a:r>
            <a:r>
              <a:rPr lang="en-US"/>
              <a:t>                        </a:t>
            </a:r>
          </a:p>
          <a:p>
            <a:pPr lvl="1">
              <a:spcAft>
                <a:spcPts val="600"/>
              </a:spcAft>
            </a:pPr>
            <a:r>
              <a:rPr lang="en-US"/>
              <a:t>Kenneth </a:t>
            </a:r>
            <a:r>
              <a:rPr lang="en-US" err="1"/>
              <a:t>Hoste</a:t>
            </a:r>
            <a:r>
              <a:rPr lang="en-US"/>
              <a:t> </a:t>
            </a:r>
          </a:p>
          <a:p>
            <a:pPr>
              <a:spcAft>
                <a:spcPts val="600"/>
              </a:spcAft>
            </a:pPr>
            <a:endParaRPr lang="en-BE"/>
          </a:p>
        </p:txBody>
      </p:sp>
      <p:pic>
        <p:nvPicPr>
          <p:cNvPr id="10" name="Picture 4" descr="VSC-tools">
            <a:extLst>
              <a:ext uri="{FF2B5EF4-FFF2-40B4-BE49-F238E27FC236}">
                <a16:creationId xmlns:a16="http://schemas.microsoft.com/office/drawing/2014/main" id="{33141279-F7F2-A044-6907-8081CA2D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00" y="1372198"/>
            <a:ext cx="1889016" cy="188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PC | VSC | Vlaams Supercomputer Centrum | Flanders">
            <a:extLst>
              <a:ext uri="{FF2B5EF4-FFF2-40B4-BE49-F238E27FC236}">
                <a16:creationId xmlns:a16="http://schemas.microsoft.com/office/drawing/2014/main" id="{9BACCAF3-7FB8-2064-754F-1398D3A06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14" y="4953753"/>
            <a:ext cx="3586741" cy="101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8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5AFE-82CA-4E86-AEA4-463B5719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AlphaFold</a:t>
            </a:r>
            <a:r>
              <a:rPr lang="en-GB"/>
              <a:t> timeline</a:t>
            </a:r>
          </a:p>
        </p:txBody>
      </p:sp>
      <p:cxnSp>
        <p:nvCxnSpPr>
          <p:cNvPr id="10" name="Google Shape;162;p20">
            <a:extLst>
              <a:ext uri="{FF2B5EF4-FFF2-40B4-BE49-F238E27FC236}">
                <a16:creationId xmlns:a16="http://schemas.microsoft.com/office/drawing/2014/main" id="{2AF4FFA7-4023-4889-BDEF-F5FB5FB4CA15}"/>
              </a:ext>
            </a:extLst>
          </p:cNvPr>
          <p:cNvCxnSpPr/>
          <p:nvPr/>
        </p:nvCxnSpPr>
        <p:spPr>
          <a:xfrm>
            <a:off x="8296490" y="1891274"/>
            <a:ext cx="0" cy="34594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63;p20">
            <a:extLst>
              <a:ext uri="{FF2B5EF4-FFF2-40B4-BE49-F238E27FC236}">
                <a16:creationId xmlns:a16="http://schemas.microsoft.com/office/drawing/2014/main" id="{682073AA-086C-4CAC-9A1F-7F9ECA1B7DC6}"/>
              </a:ext>
            </a:extLst>
          </p:cNvPr>
          <p:cNvSpPr/>
          <p:nvPr/>
        </p:nvSpPr>
        <p:spPr>
          <a:xfrm>
            <a:off x="533628" y="2223278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Jan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64;p20">
            <a:extLst>
              <a:ext uri="{FF2B5EF4-FFF2-40B4-BE49-F238E27FC236}">
                <a16:creationId xmlns:a16="http://schemas.microsoft.com/office/drawing/2014/main" id="{E748BD0A-2756-4C73-B1AA-D53DC621067C}"/>
              </a:ext>
            </a:extLst>
          </p:cNvPr>
          <p:cNvSpPr/>
          <p:nvPr/>
        </p:nvSpPr>
        <p:spPr>
          <a:xfrm>
            <a:off x="1286398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Feb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65;p20">
            <a:extLst>
              <a:ext uri="{FF2B5EF4-FFF2-40B4-BE49-F238E27FC236}">
                <a16:creationId xmlns:a16="http://schemas.microsoft.com/office/drawing/2014/main" id="{8D1F442A-50BB-4AE1-A21F-DEFD2187047D}"/>
              </a:ext>
            </a:extLst>
          </p:cNvPr>
          <p:cNvSpPr/>
          <p:nvPr/>
        </p:nvSpPr>
        <p:spPr>
          <a:xfrm>
            <a:off x="2039169" y="2222865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Mar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Google Shape;166;p20">
            <a:extLst>
              <a:ext uri="{FF2B5EF4-FFF2-40B4-BE49-F238E27FC236}">
                <a16:creationId xmlns:a16="http://schemas.microsoft.com/office/drawing/2014/main" id="{989106F9-D173-4B83-93AA-834EDEFC121C}"/>
              </a:ext>
            </a:extLst>
          </p:cNvPr>
          <p:cNvSpPr/>
          <p:nvPr/>
        </p:nvSpPr>
        <p:spPr>
          <a:xfrm>
            <a:off x="2791939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Apr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167;p20">
            <a:extLst>
              <a:ext uri="{FF2B5EF4-FFF2-40B4-BE49-F238E27FC236}">
                <a16:creationId xmlns:a16="http://schemas.microsoft.com/office/drawing/2014/main" id="{0D3AAE6B-9B5E-4132-9833-2DFC42BE0823}"/>
              </a:ext>
            </a:extLst>
          </p:cNvPr>
          <p:cNvSpPr/>
          <p:nvPr/>
        </p:nvSpPr>
        <p:spPr>
          <a:xfrm>
            <a:off x="3544711" y="2223278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May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8;p20">
            <a:extLst>
              <a:ext uri="{FF2B5EF4-FFF2-40B4-BE49-F238E27FC236}">
                <a16:creationId xmlns:a16="http://schemas.microsoft.com/office/drawing/2014/main" id="{D4029F5C-C7DD-43F4-9625-5B15945DF34E}"/>
              </a:ext>
            </a:extLst>
          </p:cNvPr>
          <p:cNvSpPr/>
          <p:nvPr/>
        </p:nvSpPr>
        <p:spPr>
          <a:xfrm>
            <a:off x="4297481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Jun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169;p20">
            <a:extLst>
              <a:ext uri="{FF2B5EF4-FFF2-40B4-BE49-F238E27FC236}">
                <a16:creationId xmlns:a16="http://schemas.microsoft.com/office/drawing/2014/main" id="{714B445F-2E87-4197-B67C-5A4921653F00}"/>
              </a:ext>
            </a:extLst>
          </p:cNvPr>
          <p:cNvSpPr/>
          <p:nvPr/>
        </p:nvSpPr>
        <p:spPr>
          <a:xfrm>
            <a:off x="8061336" y="2222865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Nov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" name="Google Shape;170;p20">
            <a:extLst>
              <a:ext uri="{FF2B5EF4-FFF2-40B4-BE49-F238E27FC236}">
                <a16:creationId xmlns:a16="http://schemas.microsoft.com/office/drawing/2014/main" id="{14322E71-8144-471B-A810-87C45872FB2C}"/>
              </a:ext>
            </a:extLst>
          </p:cNvPr>
          <p:cNvSpPr/>
          <p:nvPr/>
        </p:nvSpPr>
        <p:spPr>
          <a:xfrm>
            <a:off x="8814106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Dec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171;p20">
            <a:extLst>
              <a:ext uri="{FF2B5EF4-FFF2-40B4-BE49-F238E27FC236}">
                <a16:creationId xmlns:a16="http://schemas.microsoft.com/office/drawing/2014/main" id="{32E5C0DE-9620-4AD0-A93B-F1B7F3678C2A}"/>
              </a:ext>
            </a:extLst>
          </p:cNvPr>
          <p:cNvSpPr/>
          <p:nvPr/>
        </p:nvSpPr>
        <p:spPr>
          <a:xfrm>
            <a:off x="-219143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Dec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0" name="Google Shape;172;p20">
            <a:extLst>
              <a:ext uri="{FF2B5EF4-FFF2-40B4-BE49-F238E27FC236}">
                <a16:creationId xmlns:a16="http://schemas.microsoft.com/office/drawing/2014/main" id="{4B68E9F1-0788-47EF-975D-1590495683B6}"/>
              </a:ext>
            </a:extLst>
          </p:cNvPr>
          <p:cNvCxnSpPr/>
          <p:nvPr/>
        </p:nvCxnSpPr>
        <p:spPr>
          <a:xfrm>
            <a:off x="215991" y="2633506"/>
            <a:ext cx="0" cy="40802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Google Shape;173;p20">
            <a:extLst>
              <a:ext uri="{FF2B5EF4-FFF2-40B4-BE49-F238E27FC236}">
                <a16:creationId xmlns:a16="http://schemas.microsoft.com/office/drawing/2014/main" id="{5156B11F-DE01-4AFD-8C32-BD315BFC04F0}"/>
              </a:ext>
            </a:extLst>
          </p:cNvPr>
          <p:cNvSpPr txBox="1"/>
          <p:nvPr/>
        </p:nvSpPr>
        <p:spPr>
          <a:xfrm>
            <a:off x="183346" y="2971545"/>
            <a:ext cx="1317555" cy="8078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(2.0) wins CASP14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2" name="Google Shape;174;p20">
            <a:extLst>
              <a:ext uri="{FF2B5EF4-FFF2-40B4-BE49-F238E27FC236}">
                <a16:creationId xmlns:a16="http://schemas.microsoft.com/office/drawing/2014/main" id="{5AF9DA43-02E6-4008-85A7-A7AAEC21CC03}"/>
              </a:ext>
            </a:extLst>
          </p:cNvPr>
          <p:cNvCxnSpPr/>
          <p:nvPr/>
        </p:nvCxnSpPr>
        <p:spPr>
          <a:xfrm>
            <a:off x="533627" y="1991528"/>
            <a:ext cx="0" cy="2316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Google Shape;175;p20">
            <a:extLst>
              <a:ext uri="{FF2B5EF4-FFF2-40B4-BE49-F238E27FC236}">
                <a16:creationId xmlns:a16="http://schemas.microsoft.com/office/drawing/2014/main" id="{2FBDEAA2-7AE8-475C-8571-979C4153DC3F}"/>
              </a:ext>
            </a:extLst>
          </p:cNvPr>
          <p:cNvSpPr txBox="1"/>
          <p:nvPr/>
        </p:nvSpPr>
        <p:spPr>
          <a:xfrm>
            <a:off x="40106" y="1908446"/>
            <a:ext cx="63556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2020</a:t>
            </a:r>
            <a:endParaRPr sz="1400">
              <a:solidFill>
                <a:schemeClr val="accent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Google Shape;176;p20">
            <a:extLst>
              <a:ext uri="{FF2B5EF4-FFF2-40B4-BE49-F238E27FC236}">
                <a16:creationId xmlns:a16="http://schemas.microsoft.com/office/drawing/2014/main" id="{C2F0C7F7-D05F-4D53-BC5A-0043D5318160}"/>
              </a:ext>
            </a:extLst>
          </p:cNvPr>
          <p:cNvSpPr txBox="1"/>
          <p:nvPr/>
        </p:nvSpPr>
        <p:spPr>
          <a:xfrm>
            <a:off x="545175" y="1908446"/>
            <a:ext cx="63556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2021</a:t>
            </a:r>
            <a:endParaRPr sz="1400">
              <a:solidFill>
                <a:schemeClr val="accent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5" name="Google Shape;177;p20">
            <a:extLst>
              <a:ext uri="{FF2B5EF4-FFF2-40B4-BE49-F238E27FC236}">
                <a16:creationId xmlns:a16="http://schemas.microsoft.com/office/drawing/2014/main" id="{46731A3F-1D34-442C-AFD7-18CDC9852A16}"/>
              </a:ext>
            </a:extLst>
          </p:cNvPr>
          <p:cNvCxnSpPr>
            <a:cxnSpLocks/>
          </p:cNvCxnSpPr>
          <p:nvPr/>
        </p:nvCxnSpPr>
        <p:spPr>
          <a:xfrm>
            <a:off x="7411762" y="2537859"/>
            <a:ext cx="0" cy="79192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Google Shape;178;p20">
            <a:extLst>
              <a:ext uri="{FF2B5EF4-FFF2-40B4-BE49-F238E27FC236}">
                <a16:creationId xmlns:a16="http://schemas.microsoft.com/office/drawing/2014/main" id="{9CC69305-C1B2-4EF1-A99F-3C58BE07036C}"/>
              </a:ext>
            </a:extLst>
          </p:cNvPr>
          <p:cNvSpPr txBox="1"/>
          <p:nvPr/>
        </p:nvSpPr>
        <p:spPr>
          <a:xfrm>
            <a:off x="6508026" y="3185490"/>
            <a:ext cx="1416060" cy="8078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multimer paper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7" name="Google Shape;179;p20">
            <a:extLst>
              <a:ext uri="{FF2B5EF4-FFF2-40B4-BE49-F238E27FC236}">
                <a16:creationId xmlns:a16="http://schemas.microsoft.com/office/drawing/2014/main" id="{26E06F12-945A-4842-A139-780842AEE194}"/>
              </a:ext>
            </a:extLst>
          </p:cNvPr>
          <p:cNvCxnSpPr/>
          <p:nvPr/>
        </p:nvCxnSpPr>
        <p:spPr>
          <a:xfrm>
            <a:off x="5436406" y="2633506"/>
            <a:ext cx="0" cy="1523235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Google Shape;180;p20">
            <a:extLst>
              <a:ext uri="{FF2B5EF4-FFF2-40B4-BE49-F238E27FC236}">
                <a16:creationId xmlns:a16="http://schemas.microsoft.com/office/drawing/2014/main" id="{749C7562-458E-4D42-A0B5-284F7BBF4689}"/>
              </a:ext>
            </a:extLst>
          </p:cNvPr>
          <p:cNvSpPr txBox="1"/>
          <p:nvPr/>
        </p:nvSpPr>
        <p:spPr>
          <a:xfrm>
            <a:off x="3985232" y="4137667"/>
            <a:ext cx="1546268" cy="105410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publication (Nature)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+ code+models</a:t>
            </a:r>
            <a:endParaRPr sz="14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9" name="Google Shape;181;p20">
            <a:extLst>
              <a:ext uri="{FF2B5EF4-FFF2-40B4-BE49-F238E27FC236}">
                <a16:creationId xmlns:a16="http://schemas.microsoft.com/office/drawing/2014/main" id="{E9C6AC9D-D5F6-4567-8365-2ADA2F4FA999}"/>
              </a:ext>
            </a:extLst>
          </p:cNvPr>
          <p:cNvCxnSpPr/>
          <p:nvPr/>
        </p:nvCxnSpPr>
        <p:spPr>
          <a:xfrm>
            <a:off x="6541673" y="1887020"/>
            <a:ext cx="0" cy="34594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82;p20">
            <a:extLst>
              <a:ext uri="{FF2B5EF4-FFF2-40B4-BE49-F238E27FC236}">
                <a16:creationId xmlns:a16="http://schemas.microsoft.com/office/drawing/2014/main" id="{D63411B4-CFAD-484A-9D6D-65C8E0B827DF}"/>
              </a:ext>
            </a:extLst>
          </p:cNvPr>
          <p:cNvSpPr txBox="1"/>
          <p:nvPr/>
        </p:nvSpPr>
        <p:spPr>
          <a:xfrm>
            <a:off x="5856665" y="1494495"/>
            <a:ext cx="1416060" cy="3923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AlphaFold available on HPC (UGent, GPU)</a:t>
            </a:r>
            <a:endParaRPr sz="105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Google Shape;183;p20">
            <a:extLst>
              <a:ext uri="{FF2B5EF4-FFF2-40B4-BE49-F238E27FC236}">
                <a16:creationId xmlns:a16="http://schemas.microsoft.com/office/drawing/2014/main" id="{584AD414-A732-4EDE-9C83-EB8B1FD73524}"/>
              </a:ext>
            </a:extLst>
          </p:cNvPr>
          <p:cNvSpPr/>
          <p:nvPr/>
        </p:nvSpPr>
        <p:spPr>
          <a:xfrm>
            <a:off x="5050252" y="2222865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Jul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" name="Google Shape;184;p20">
            <a:extLst>
              <a:ext uri="{FF2B5EF4-FFF2-40B4-BE49-F238E27FC236}">
                <a16:creationId xmlns:a16="http://schemas.microsoft.com/office/drawing/2014/main" id="{BA59CD1C-3640-4C48-BBBC-414722831197}"/>
              </a:ext>
            </a:extLst>
          </p:cNvPr>
          <p:cNvSpPr txBox="1"/>
          <p:nvPr/>
        </p:nvSpPr>
        <p:spPr>
          <a:xfrm>
            <a:off x="7523356" y="1347293"/>
            <a:ext cx="1546268" cy="55396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AlphaFold-Multimer available on HPC (UGent, GPU)</a:t>
            </a:r>
            <a:endParaRPr sz="1050" b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" name="Google Shape;185;p20">
            <a:extLst>
              <a:ext uri="{FF2B5EF4-FFF2-40B4-BE49-F238E27FC236}">
                <a16:creationId xmlns:a16="http://schemas.microsoft.com/office/drawing/2014/main" id="{F525EF25-D792-410B-B4DB-8A5F6F1D867B}"/>
              </a:ext>
            </a:extLst>
          </p:cNvPr>
          <p:cNvSpPr/>
          <p:nvPr/>
        </p:nvSpPr>
        <p:spPr>
          <a:xfrm>
            <a:off x="5803023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Aug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" name="Google Shape;186;p20">
            <a:extLst>
              <a:ext uri="{FF2B5EF4-FFF2-40B4-BE49-F238E27FC236}">
                <a16:creationId xmlns:a16="http://schemas.microsoft.com/office/drawing/2014/main" id="{B1C80564-8B97-42A8-AF9E-503F020AC7EE}"/>
              </a:ext>
            </a:extLst>
          </p:cNvPr>
          <p:cNvSpPr/>
          <p:nvPr/>
        </p:nvSpPr>
        <p:spPr>
          <a:xfrm>
            <a:off x="6555793" y="2223278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Sep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" name="Google Shape;187;p20">
            <a:extLst>
              <a:ext uri="{FF2B5EF4-FFF2-40B4-BE49-F238E27FC236}">
                <a16:creationId xmlns:a16="http://schemas.microsoft.com/office/drawing/2014/main" id="{F5AAAC73-F894-4AFF-AE17-68EFB50059A5}"/>
              </a:ext>
            </a:extLst>
          </p:cNvPr>
          <p:cNvSpPr/>
          <p:nvPr/>
        </p:nvSpPr>
        <p:spPr>
          <a:xfrm>
            <a:off x="7308564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Oct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" name="Google Shape;188;p20">
            <a:extLst>
              <a:ext uri="{FF2B5EF4-FFF2-40B4-BE49-F238E27FC236}">
                <a16:creationId xmlns:a16="http://schemas.microsoft.com/office/drawing/2014/main" id="{6368A7CF-E15A-4FF3-AA6F-C3ACE51A18B8}"/>
              </a:ext>
            </a:extLst>
          </p:cNvPr>
          <p:cNvSpPr/>
          <p:nvPr/>
        </p:nvSpPr>
        <p:spPr>
          <a:xfrm>
            <a:off x="10937236" y="2222865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Mar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" name="Google Shape;189;p20">
            <a:extLst>
              <a:ext uri="{FF2B5EF4-FFF2-40B4-BE49-F238E27FC236}">
                <a16:creationId xmlns:a16="http://schemas.microsoft.com/office/drawing/2014/main" id="{847B3891-655C-433A-A11C-1174076609CB}"/>
              </a:ext>
            </a:extLst>
          </p:cNvPr>
          <p:cNvSpPr/>
          <p:nvPr/>
        </p:nvSpPr>
        <p:spPr>
          <a:xfrm>
            <a:off x="11690006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Apr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" name="Google Shape;190;p20">
            <a:extLst>
              <a:ext uri="{FF2B5EF4-FFF2-40B4-BE49-F238E27FC236}">
                <a16:creationId xmlns:a16="http://schemas.microsoft.com/office/drawing/2014/main" id="{8186CF94-1366-43A4-BC12-8DA874F39ADD}"/>
              </a:ext>
            </a:extLst>
          </p:cNvPr>
          <p:cNvSpPr/>
          <p:nvPr/>
        </p:nvSpPr>
        <p:spPr>
          <a:xfrm>
            <a:off x="9431693" y="2223278"/>
            <a:ext cx="752942" cy="410725"/>
          </a:xfrm>
          <a:prstGeom prst="rect">
            <a:avLst/>
          </a:prstGeom>
          <a:solidFill>
            <a:srgbClr val="FF681E"/>
          </a:solidFill>
          <a:ln w="12700" cap="flat" cmpd="sng">
            <a:solidFill>
              <a:srgbClr val="BA4B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Jan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191;p20">
            <a:extLst>
              <a:ext uri="{FF2B5EF4-FFF2-40B4-BE49-F238E27FC236}">
                <a16:creationId xmlns:a16="http://schemas.microsoft.com/office/drawing/2014/main" id="{200F46F3-319B-4644-A475-3F8D3E49AB13}"/>
              </a:ext>
            </a:extLst>
          </p:cNvPr>
          <p:cNvSpPr/>
          <p:nvPr/>
        </p:nvSpPr>
        <p:spPr>
          <a:xfrm>
            <a:off x="10184464" y="2222865"/>
            <a:ext cx="752942" cy="41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Feb</a:t>
            </a:r>
            <a:endParaRPr sz="1050" b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" name="Google Shape;192;p20">
            <a:extLst>
              <a:ext uri="{FF2B5EF4-FFF2-40B4-BE49-F238E27FC236}">
                <a16:creationId xmlns:a16="http://schemas.microsoft.com/office/drawing/2014/main" id="{7E79CCDC-31DA-4FBA-9DB4-49C8CD89B3AA}"/>
              </a:ext>
            </a:extLst>
          </p:cNvPr>
          <p:cNvSpPr txBox="1"/>
          <p:nvPr/>
        </p:nvSpPr>
        <p:spPr>
          <a:xfrm>
            <a:off x="8943458" y="1896434"/>
            <a:ext cx="63556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2021</a:t>
            </a:r>
            <a:endParaRPr sz="1400">
              <a:solidFill>
                <a:schemeClr val="accent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" name="Google Shape;193;p20">
            <a:extLst>
              <a:ext uri="{FF2B5EF4-FFF2-40B4-BE49-F238E27FC236}">
                <a16:creationId xmlns:a16="http://schemas.microsoft.com/office/drawing/2014/main" id="{43C3AF88-65E2-40ED-83DB-285FEFA227A3}"/>
              </a:ext>
            </a:extLst>
          </p:cNvPr>
          <p:cNvSpPr txBox="1"/>
          <p:nvPr/>
        </p:nvSpPr>
        <p:spPr>
          <a:xfrm>
            <a:off x="9436647" y="1896434"/>
            <a:ext cx="63556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</a:rPr>
              <a:t>2022</a:t>
            </a:r>
            <a:endParaRPr sz="1400">
              <a:solidFill>
                <a:schemeClr val="accent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2" name="Google Shape;194;p20">
            <a:extLst>
              <a:ext uri="{FF2B5EF4-FFF2-40B4-BE49-F238E27FC236}">
                <a16:creationId xmlns:a16="http://schemas.microsoft.com/office/drawing/2014/main" id="{CAFF7B28-F4B5-4C75-908B-6869583F47A0}"/>
              </a:ext>
            </a:extLst>
          </p:cNvPr>
          <p:cNvCxnSpPr/>
          <p:nvPr/>
        </p:nvCxnSpPr>
        <p:spPr>
          <a:xfrm>
            <a:off x="9431871" y="1986573"/>
            <a:ext cx="0" cy="2316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195;p20">
            <a:extLst>
              <a:ext uri="{FF2B5EF4-FFF2-40B4-BE49-F238E27FC236}">
                <a16:creationId xmlns:a16="http://schemas.microsoft.com/office/drawing/2014/main" id="{2FB2D607-1738-4DCF-9CEB-D4D428B383EE}"/>
              </a:ext>
            </a:extLst>
          </p:cNvPr>
          <p:cNvCxnSpPr>
            <a:cxnSpLocks/>
          </p:cNvCxnSpPr>
          <p:nvPr/>
        </p:nvCxnSpPr>
        <p:spPr>
          <a:xfrm>
            <a:off x="11228825" y="2633506"/>
            <a:ext cx="0" cy="74198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Google Shape;196;p20">
            <a:extLst>
              <a:ext uri="{FF2B5EF4-FFF2-40B4-BE49-F238E27FC236}">
                <a16:creationId xmlns:a16="http://schemas.microsoft.com/office/drawing/2014/main" id="{6DE774CA-611F-4DD3-B85D-745DE2F4B705}"/>
              </a:ext>
            </a:extLst>
          </p:cNvPr>
          <p:cNvSpPr txBox="1"/>
          <p:nvPr/>
        </p:nvSpPr>
        <p:spPr>
          <a:xfrm>
            <a:off x="9617449" y="3329784"/>
            <a:ext cx="1898773" cy="8078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v2.2.0 Multimer updated parameters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5" name="Google Shape;201;p20">
            <a:extLst>
              <a:ext uri="{FF2B5EF4-FFF2-40B4-BE49-F238E27FC236}">
                <a16:creationId xmlns:a16="http://schemas.microsoft.com/office/drawing/2014/main" id="{84FEC855-CFBD-4D8C-9E53-0C1522DBFECB}"/>
              </a:ext>
            </a:extLst>
          </p:cNvPr>
          <p:cNvCxnSpPr>
            <a:cxnSpLocks/>
          </p:cNvCxnSpPr>
          <p:nvPr/>
        </p:nvCxnSpPr>
        <p:spPr>
          <a:xfrm>
            <a:off x="5677002" y="2634368"/>
            <a:ext cx="0" cy="2769446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Google Shape;202;p20">
            <a:extLst>
              <a:ext uri="{FF2B5EF4-FFF2-40B4-BE49-F238E27FC236}">
                <a16:creationId xmlns:a16="http://schemas.microsoft.com/office/drawing/2014/main" id="{2638083C-5282-478C-98B4-C8C809452532}"/>
              </a:ext>
            </a:extLst>
          </p:cNvPr>
          <p:cNvSpPr txBox="1"/>
          <p:nvPr/>
        </p:nvSpPr>
        <p:spPr>
          <a:xfrm>
            <a:off x="5385997" y="5403814"/>
            <a:ext cx="2025765" cy="105410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Protein Structure Database (with EMBL-EBI) released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7" name="Google Shape;203;p20">
            <a:extLst>
              <a:ext uri="{FF2B5EF4-FFF2-40B4-BE49-F238E27FC236}">
                <a16:creationId xmlns:a16="http://schemas.microsoft.com/office/drawing/2014/main" id="{070AB0E5-2967-4653-8521-D2573085AEC0}"/>
              </a:ext>
            </a:extLst>
          </p:cNvPr>
          <p:cNvCxnSpPr>
            <a:cxnSpLocks/>
          </p:cNvCxnSpPr>
          <p:nvPr/>
        </p:nvCxnSpPr>
        <p:spPr>
          <a:xfrm>
            <a:off x="8061907" y="2633506"/>
            <a:ext cx="0" cy="1520796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Google Shape;204;p20">
            <a:extLst>
              <a:ext uri="{FF2B5EF4-FFF2-40B4-BE49-F238E27FC236}">
                <a16:creationId xmlns:a16="http://schemas.microsoft.com/office/drawing/2014/main" id="{8F373261-5650-4699-AD20-5BC15082A9FE}"/>
              </a:ext>
            </a:extLst>
          </p:cNvPr>
          <p:cNvSpPr txBox="1"/>
          <p:nvPr/>
        </p:nvSpPr>
        <p:spPr>
          <a:xfrm>
            <a:off x="7045128" y="4154302"/>
            <a:ext cx="1279813" cy="105410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bg1"/>
                </a:solidFill>
                <a:latin typeface="Corbel"/>
                <a:ea typeface="Corbel"/>
                <a:cs typeface="Corbel"/>
                <a:sym typeface="Corbel"/>
              </a:rPr>
              <a:t>AlphaFold v2.1.0 multimer code+models</a:t>
            </a:r>
            <a:endParaRPr sz="1600">
              <a:solidFill>
                <a:schemeClr val="bg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9B31D-D544-4664-9F6C-45C1006B2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3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873DA9-9370-4E6C-969A-2BFF558DF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The </a:t>
            </a:r>
            <a:r>
              <a:rPr lang="en-GB" err="1"/>
              <a:t>AlphaFold</a:t>
            </a:r>
            <a:r>
              <a:rPr lang="en-GB"/>
              <a:t> pipeline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EBA88C5-6538-425D-AD8C-296519790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53A05-9C3D-4548-A4BA-AFAD5D8AA3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BD9198-6169-470E-8987-F929CA4F40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4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2EFE07-EFF2-4841-929A-74DAC009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Stages of prediction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86C253-EA13-454B-9D14-8B84DE0C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7" y="1505079"/>
            <a:ext cx="8830394" cy="30478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BFCC1A-F484-46E2-8C26-FF54BA4A50F9}"/>
              </a:ext>
            </a:extLst>
          </p:cNvPr>
          <p:cNvCxnSpPr>
            <a:cxnSpLocks/>
          </p:cNvCxnSpPr>
          <p:nvPr/>
        </p:nvCxnSpPr>
        <p:spPr>
          <a:xfrm flipV="1">
            <a:off x="9733833" y="3029013"/>
            <a:ext cx="43814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F0206C-8302-4079-B2AE-CE19DDE871F6}"/>
              </a:ext>
            </a:extLst>
          </p:cNvPr>
          <p:cNvSpPr txBox="1"/>
          <p:nvPr/>
        </p:nvSpPr>
        <p:spPr>
          <a:xfrm>
            <a:off x="10248900" y="2798181"/>
            <a:ext cx="1552575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200" b="1">
                <a:solidFill>
                  <a:schemeClr val="accent2"/>
                </a:solidFill>
              </a:rPr>
              <a:t>Amber</a:t>
            </a:r>
          </a:p>
          <a:p>
            <a:pPr algn="l"/>
            <a:r>
              <a:rPr lang="en-GB" sz="1200" b="1">
                <a:solidFill>
                  <a:schemeClr val="accent2"/>
                </a:solidFill>
              </a:rPr>
              <a:t>relaxation</a:t>
            </a:r>
            <a:endParaRPr lang="en-BE" sz="1200" b="1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D22614-32BF-4A3B-9333-AC6428560873}"/>
              </a:ext>
            </a:extLst>
          </p:cNvPr>
          <p:cNvSpPr/>
          <p:nvPr/>
        </p:nvSpPr>
        <p:spPr>
          <a:xfrm>
            <a:off x="619126" y="2247900"/>
            <a:ext cx="1543049" cy="876363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7B617F-65D3-44B5-AF7B-878304469A9B}"/>
              </a:ext>
            </a:extLst>
          </p:cNvPr>
          <p:cNvSpPr/>
          <p:nvPr/>
        </p:nvSpPr>
        <p:spPr>
          <a:xfrm rot="5400000">
            <a:off x="2841624" y="3711577"/>
            <a:ext cx="365125" cy="2047875"/>
          </a:xfrm>
          <a:prstGeom prst="rightBrace">
            <a:avLst>
              <a:gd name="adj1" fmla="val 230765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57953B6-0F4D-4F10-BCEF-2A7C60579153}"/>
              </a:ext>
            </a:extLst>
          </p:cNvPr>
          <p:cNvSpPr/>
          <p:nvPr/>
        </p:nvSpPr>
        <p:spPr>
          <a:xfrm rot="5400000">
            <a:off x="6589352" y="2153878"/>
            <a:ext cx="365125" cy="5163269"/>
          </a:xfrm>
          <a:prstGeom prst="rightBrace">
            <a:avLst>
              <a:gd name="adj1" fmla="val 2307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E9F0819-9AE4-4FE2-8EFB-9F595EA05FB9}"/>
              </a:ext>
            </a:extLst>
          </p:cNvPr>
          <p:cNvSpPr/>
          <p:nvPr/>
        </p:nvSpPr>
        <p:spPr>
          <a:xfrm rot="5400000">
            <a:off x="10099673" y="3959225"/>
            <a:ext cx="365125" cy="1552574"/>
          </a:xfrm>
          <a:prstGeom prst="rightBrace">
            <a:avLst>
              <a:gd name="adj1" fmla="val 230765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FFC31-0E0E-4BC2-BA0C-8AD271A3BAF6}"/>
              </a:ext>
            </a:extLst>
          </p:cNvPr>
          <p:cNvSpPr txBox="1"/>
          <p:nvPr/>
        </p:nvSpPr>
        <p:spPr>
          <a:xfrm>
            <a:off x="1152525" y="5033308"/>
            <a:ext cx="68294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3"/>
                </a:solidFill>
              </a:rPr>
              <a:t>Multiple sequence alignment (CPU)</a:t>
            </a:r>
          </a:p>
          <a:p>
            <a:pPr algn="l"/>
            <a:r>
              <a:rPr lang="en-GB">
                <a:solidFill>
                  <a:schemeClr val="accent3"/>
                </a:solidFill>
              </a:rPr>
              <a:t>Structural templates search</a:t>
            </a:r>
            <a:endParaRPr lang="en-BE">
              <a:solidFill>
                <a:schemeClr val="accent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B9BB0-951E-40D7-9675-12C588C5ED59}"/>
              </a:ext>
            </a:extLst>
          </p:cNvPr>
          <p:cNvSpPr txBox="1"/>
          <p:nvPr/>
        </p:nvSpPr>
        <p:spPr>
          <a:xfrm>
            <a:off x="5581650" y="5020627"/>
            <a:ext cx="30098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1"/>
                </a:solidFill>
              </a:rPr>
              <a:t>Run inputs through 5 trained </a:t>
            </a:r>
            <a:r>
              <a:rPr lang="en-GB" err="1">
                <a:solidFill>
                  <a:schemeClr val="accent1"/>
                </a:solidFill>
              </a:rPr>
              <a:t>AlphaFold</a:t>
            </a:r>
            <a:r>
              <a:rPr lang="en-GB">
                <a:solidFill>
                  <a:schemeClr val="accent1"/>
                </a:solidFill>
              </a:rPr>
              <a:t> models (GPU)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GB">
                <a:solidFill>
                  <a:schemeClr val="accent1"/>
                </a:solidFill>
                <a:sym typeface="Wingdings" panose="05000000000000000000" pitchFamily="2" charset="2"/>
              </a:rPr>
              <a:t>5 structures predicted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GB">
                <a:solidFill>
                  <a:schemeClr val="accent1"/>
                </a:solidFill>
              </a:rPr>
              <a:t>sorted on confidence</a:t>
            </a:r>
            <a:endParaRPr lang="en-BE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65327E-7DB4-4B4E-AE4B-2E7245FB2882}"/>
              </a:ext>
            </a:extLst>
          </p:cNvPr>
          <p:cNvSpPr txBox="1"/>
          <p:nvPr/>
        </p:nvSpPr>
        <p:spPr>
          <a:xfrm>
            <a:off x="9550077" y="4971662"/>
            <a:ext cx="22499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>
                <a:solidFill>
                  <a:schemeClr val="accent2"/>
                </a:solidFill>
              </a:rPr>
              <a:t>Relax all 5 structures (Amber)</a:t>
            </a:r>
            <a:endParaRPr lang="en-BE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BADA-B503-4A72-93D4-361297715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D1E3A9-16E1-46A5-B6BF-AFD2877FAE2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70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theme/theme1.xml><?xml version="1.0" encoding="utf-8"?>
<a:theme xmlns:a="http://schemas.openxmlformats.org/drawingml/2006/main" name="VIB_jasper">
  <a:themeElements>
    <a:clrScheme name="VIB Colours">
      <a:dk1>
        <a:srgbClr val="1B2944"/>
      </a:dk1>
      <a:lt1>
        <a:sysClr val="window" lastClr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VIB Them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B_jasper" id="{1EDA9A1F-C85E-480E-8D0A-2F2FC26FD1BE}" vid="{4A591518-4E5A-4633-B0C2-38B0CC4DF7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VIB_jasper</Template>
  <TotalTime>0</TotalTime>
  <Words>2775</Words>
  <Application>Microsoft Office PowerPoint</Application>
  <PresentationFormat>Widescreen</PresentationFormat>
  <Paragraphs>617</Paragraphs>
  <Slides>62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Consolas</vt:lpstr>
      <vt:lpstr>Corbel</vt:lpstr>
      <vt:lpstr>Courier New</vt:lpstr>
      <vt:lpstr>DM Sans</vt:lpstr>
      <vt:lpstr>Symbol</vt:lpstr>
      <vt:lpstr>Wingdings</vt:lpstr>
      <vt:lpstr>VIB_jasper</vt:lpstr>
      <vt:lpstr>Bitmap Image</vt:lpstr>
      <vt:lpstr>AlphaFold training session</vt:lpstr>
      <vt:lpstr>Session outline: what to expect today</vt:lpstr>
      <vt:lpstr>AlphaFold introduction</vt:lpstr>
      <vt:lpstr>DeepMind: a timeline</vt:lpstr>
      <vt:lpstr>Critical Assessment of Structure Prediction (CASP14, 2020)</vt:lpstr>
      <vt:lpstr>Reception of Alphafold 2</vt:lpstr>
      <vt:lpstr>AlphaFold timeline</vt:lpstr>
      <vt:lpstr>The AlphaFold pipeline</vt:lpstr>
      <vt:lpstr>Stages of prediction</vt:lpstr>
      <vt:lpstr>AlphaFold training</vt:lpstr>
      <vt:lpstr>Access to AlphaFold predictions</vt:lpstr>
      <vt:lpstr>AlphaFold availability</vt:lpstr>
      <vt:lpstr>AlphaFold: Official Google Colab</vt:lpstr>
      <vt:lpstr>AlphaFoldDB (alphafold.ebi.ac.uk)</vt:lpstr>
      <vt:lpstr>High-Performance Computing (HPC)</vt:lpstr>
      <vt:lpstr>AlphaFold on HPC</vt:lpstr>
      <vt:lpstr>Computation time on the HPC (accelgor)</vt:lpstr>
      <vt:lpstr>Online Google Colab limits</vt:lpstr>
      <vt:lpstr>Running AlphaFold  on the HPC</vt:lpstr>
      <vt:lpstr>Set-up: requirements</vt:lpstr>
      <vt:lpstr>Set-up: logging in</vt:lpstr>
      <vt:lpstr>Set-up: directories and files</vt:lpstr>
      <vt:lpstr>Set-up: directories and files</vt:lpstr>
      <vt:lpstr>Set-up: directories and files</vt:lpstr>
      <vt:lpstr>Set-up: modify alphafold_job_script.sh</vt:lpstr>
      <vt:lpstr>Set-up: submitting and monitoring</vt:lpstr>
      <vt:lpstr>Monitoring + outputs</vt:lpstr>
      <vt:lpstr>Exercise:   run a prediction on the HPC  https://elearning.bits.vib.be/courses/alphafold/lessons/vib-training-session-alphafold/topic/first-experiment-on-the-hpc/</vt:lpstr>
      <vt:lpstr>AlphaFold outputs</vt:lpstr>
      <vt:lpstr>AlphaFold output folder</vt:lpstr>
      <vt:lpstr>AlphaFold output folder</vt:lpstr>
      <vt:lpstr>Evaluating &amp; interpreting AlphaFold predictions</vt:lpstr>
      <vt:lpstr>Metrics and scores to evaluate model accuracy</vt:lpstr>
      <vt:lpstr>pTM-score: intrinsic model accuracy estimate</vt:lpstr>
      <vt:lpstr>pLDDT-score reflects local model accuracy</vt:lpstr>
      <vt:lpstr>PowerPoint Presentation</vt:lpstr>
      <vt:lpstr>pLDDT-score reflects local model accuracy</vt:lpstr>
      <vt:lpstr>PAE-plot evaluates interdomain accuracy</vt:lpstr>
      <vt:lpstr>PowerPoint Presentation</vt:lpstr>
      <vt:lpstr>AlphaFold-Multimer: prediction of complexes</vt:lpstr>
      <vt:lpstr>AlphaFold-Multimer: evaluation metrics</vt:lpstr>
      <vt:lpstr>Exercise:   Using the interactive AlphaFoldDB interface</vt:lpstr>
      <vt:lpstr>Example use-case</vt:lpstr>
      <vt:lpstr>Prediction of a cytokine-receptor complex</vt:lpstr>
      <vt:lpstr>Prediction of the proinflammatory signaling complex mediated by human TSLP</vt:lpstr>
      <vt:lpstr>Input text file with sequences in fasta format</vt:lpstr>
      <vt:lpstr>pLDDT plot indicates disordered regions</vt:lpstr>
      <vt:lpstr>pLDDT plot indicates disordered regions</vt:lpstr>
      <vt:lpstr>PAE plots indicates an accurate protein complex geometry </vt:lpstr>
      <vt:lpstr>PAE plots indicates an accurate protein complex geometry </vt:lpstr>
      <vt:lpstr>Comparison with experimental crystal structure?</vt:lpstr>
      <vt:lpstr>Comparison with experimental crystal structure?</vt:lpstr>
      <vt:lpstr>Comparison with experimental crystal structure?</vt:lpstr>
      <vt:lpstr>Pitfalls of AlphaFold</vt:lpstr>
      <vt:lpstr>AlphaFold: uncertainties and potential pitfalls</vt:lpstr>
      <vt:lpstr>AlphaFill: filling models with ligands/co-factors</vt:lpstr>
      <vt:lpstr>AlphaFill: filling models with ligands/co-factors</vt:lpstr>
      <vt:lpstr>AlphaFill: filling models with ligands/co-factors</vt:lpstr>
      <vt:lpstr>Exercise:   Set up Multimer prediction</vt:lpstr>
      <vt:lpstr>Exercise:   Generate PAE/PLDDT using python script</vt:lpstr>
      <vt:lpstr>Exercise:   Align &amp; analyze predictions for SarsCov1 - VHH72 complex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Program</dc:title>
  <dc:creator>Jasper Zuallaert</dc:creator>
  <cp:lastModifiedBy>Jasper Zuallaert</cp:lastModifiedBy>
  <cp:revision>1</cp:revision>
  <dcterms:created xsi:type="dcterms:W3CDTF">2022-04-05T12:25:41Z</dcterms:created>
  <dcterms:modified xsi:type="dcterms:W3CDTF">2022-04-29T07:05:25Z</dcterms:modified>
</cp:coreProperties>
</file>